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1249" r:id="rId2"/>
    <p:sldId id="1320" r:id="rId3"/>
    <p:sldId id="1245" r:id="rId4"/>
    <p:sldId id="1301" r:id="rId5"/>
    <p:sldId id="1246" r:id="rId6"/>
    <p:sldId id="1255" r:id="rId7"/>
    <p:sldId id="1266" r:id="rId8"/>
    <p:sldId id="256" r:id="rId9"/>
    <p:sldId id="1267" r:id="rId10"/>
    <p:sldId id="1268" r:id="rId11"/>
    <p:sldId id="1298" r:id="rId12"/>
    <p:sldId id="1269" r:id="rId13"/>
    <p:sldId id="1290" r:id="rId14"/>
    <p:sldId id="1273" r:id="rId15"/>
    <p:sldId id="1274" r:id="rId16"/>
    <p:sldId id="1302" r:id="rId17"/>
    <p:sldId id="1314" r:id="rId18"/>
    <p:sldId id="1315" r:id="rId19"/>
    <p:sldId id="1272" r:id="rId20"/>
    <p:sldId id="1303" r:id="rId21"/>
    <p:sldId id="1276" r:id="rId22"/>
    <p:sldId id="1304" r:id="rId23"/>
    <p:sldId id="1282" r:id="rId24"/>
    <p:sldId id="1283" r:id="rId25"/>
    <p:sldId id="1305" r:id="rId26"/>
    <p:sldId id="1288" r:id="rId27"/>
    <p:sldId id="1289" r:id="rId28"/>
    <p:sldId id="1306" r:id="rId29"/>
    <p:sldId id="1310" r:id="rId30"/>
    <p:sldId id="1309" r:id="rId31"/>
    <p:sldId id="1312" r:id="rId32"/>
    <p:sldId id="1311" r:id="rId33"/>
    <p:sldId id="1277" r:id="rId34"/>
    <p:sldId id="1278" r:id="rId35"/>
    <p:sldId id="1307" r:id="rId36"/>
    <p:sldId id="1308" r:id="rId37"/>
    <p:sldId id="1284" r:id="rId38"/>
    <p:sldId id="1296" r:id="rId39"/>
    <p:sldId id="1286" r:id="rId40"/>
    <p:sldId id="1270" r:id="rId41"/>
    <p:sldId id="1287" r:id="rId42"/>
    <p:sldId id="1300" r:id="rId43"/>
    <p:sldId id="1317" r:id="rId44"/>
    <p:sldId id="1318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07" autoAdjust="0"/>
  </p:normalViewPr>
  <p:slideViewPr>
    <p:cSldViewPr snapToGrid="0" snapToObjects="1">
      <p:cViewPr varScale="1">
        <p:scale>
          <a:sx n="194" d="100"/>
          <a:sy n="194" d="100"/>
        </p:scale>
        <p:origin x="200" y="2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6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4AFB4-7A12-4144-9061-7AE171C9BD56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5233F-C82F-2747-A7F4-EA0E2DB5F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829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337C4-D372-C040-8AC2-64677684FF2B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C0457-FB95-6847-8E24-1D317570F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24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C0457-FB95-6847-8E24-1D317570FC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5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3159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3041"/>
            <a:ext cx="7772400" cy="25072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02330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1268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348E15B-0AA5-884B-9395-65E23BD24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348E15B-0AA5-884B-9395-65E23BD24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98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348E15B-0AA5-884B-9395-65E23BD24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2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8534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511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39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348E15B-0AA5-884B-9395-65E23BD24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21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348E15B-0AA5-884B-9395-65E23BD24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56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348E15B-0AA5-884B-9395-65E23BD24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5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348E15B-0AA5-884B-9395-65E23BD24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8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348E15B-0AA5-884B-9395-65E23BD24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14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348E15B-0AA5-884B-9395-65E23BD248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9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4380"/>
            <a:ext cx="8229600" cy="667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5841"/>
            <a:ext cx="8229600" cy="3860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11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Lucida Grande"/>
        <a:buChar char="-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grazia?tab=repositories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www.youtube.com/@rickgraziani6055/playlists" TargetMode="External"/><Relationship Id="rId2" Type="http://schemas.openxmlformats.org/officeDocument/2006/relationships/hyperlink" Target="https://www.linkedin.com/in/rick-graziani-4194674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rive.google.com/drive/folders/13-AlEJe-8seCXapQzfpAbci0aNEnlJn3?usp=drive_link" TargetMode="External"/><Relationship Id="rId5" Type="http://schemas.openxmlformats.org/officeDocument/2006/relationships/hyperlink" Target="mailto:rgrazian@ucsc.edu" TargetMode="External"/><Relationship Id="rId4" Type="http://schemas.openxmlformats.org/officeDocument/2006/relationships/hyperlink" Target="mailto:graziani@cabrillo.edu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tbyers/netmiko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38EF-23F8-C620-7649-47ABC9DBBC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Network Programmability using </a:t>
            </a:r>
            <a:r>
              <a:rPr lang="en-US" sz="4800" dirty="0" err="1">
                <a:solidFill>
                  <a:schemeClr val="bg1"/>
                </a:solidFill>
              </a:rPr>
              <a:t>Netmiko</a:t>
            </a:r>
            <a:r>
              <a:rPr lang="en-US" sz="4800" dirty="0">
                <a:solidFill>
                  <a:schemeClr val="bg1"/>
                </a:solidFill>
              </a:rPr>
              <a:t> for those </a:t>
            </a:r>
            <a:r>
              <a:rPr lang="en-US" sz="4800" u="sng" dirty="0">
                <a:solidFill>
                  <a:schemeClr val="bg1"/>
                </a:solidFill>
              </a:rPr>
              <a:t>New</a:t>
            </a:r>
            <a:r>
              <a:rPr lang="en-US" sz="4800" dirty="0">
                <a:solidFill>
                  <a:schemeClr val="bg1"/>
                </a:solidFill>
              </a:rPr>
              <a:t> to Python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07F2C-F915-C0BB-AFB4-E8475BA66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02330"/>
            <a:ext cx="7772400" cy="1741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Rick Graziani</a:t>
            </a:r>
          </a:p>
          <a:p>
            <a:r>
              <a:rPr lang="en-US" dirty="0"/>
              <a:t>Cabrillo College</a:t>
            </a:r>
          </a:p>
          <a:p>
            <a:r>
              <a:rPr lang="en-US" dirty="0"/>
              <a:t>University of California Santa Cruz</a:t>
            </a:r>
          </a:p>
          <a:p>
            <a:endParaRPr lang="en-US" dirty="0"/>
          </a:p>
          <a:p>
            <a:r>
              <a:rPr lang="en-US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656493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1" y="148446"/>
            <a:ext cx="9016677" cy="4846608"/>
          </a:xfrm>
          <a:ln>
            <a:solidFill>
              <a:srgbClr val="0070C0"/>
            </a:solidFill>
          </a:ln>
        </p:spPr>
        <p:txBody>
          <a:bodyPr>
            <a:normAutofit fontScale="70000" lnSpcReduction="20000"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Required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: Imports the 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library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800" dirty="0">
              <a:solidFill>
                <a:srgbClr val="00B050"/>
              </a:solidFill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Required</a:t>
            </a: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: </a:t>
            </a:r>
            <a:r>
              <a:rPr lang="en-US" sz="1800" dirty="0" err="1"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handles the SSH connection using specified </a:t>
            </a:r>
            <a:r>
              <a:rPr lang="en-US" sz="1800" dirty="0">
                <a:solidFill>
                  <a:srgbClr val="0070C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'arguments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'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The </a:t>
            </a:r>
            <a:r>
              <a:rPr lang="en-US" sz="18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object (variable) represents the connection to the specified device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# A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llows you to interact with it using various 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methods 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like the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='192.168.1.1',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username='admin',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password='cisco’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Using the </a:t>
            </a:r>
            <a:r>
              <a:rPr lang="en-US" sz="18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object, the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method sends a command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</a:t>
            </a: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to a network device and retrieves the corresponding 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output.  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'show 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interface brief’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Required</a:t>
            </a: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: The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method in 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is used to close the SSH connection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# to a network device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, ensuring proper cleanup 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20DEC3-AE84-FC22-F748-8DE04CD6E99F}"/>
              </a:ext>
            </a:extLst>
          </p:cNvPr>
          <p:cNvSpPr txBox="1"/>
          <p:nvPr/>
        </p:nvSpPr>
        <p:spPr>
          <a:xfrm>
            <a:off x="8139814" y="-81351"/>
            <a:ext cx="1004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netmiko_1a_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7D9E29-EF78-9CCF-68A0-674D689BA57C}"/>
              </a:ext>
            </a:extLst>
          </p:cNvPr>
          <p:cNvSpPr/>
          <p:nvPr/>
        </p:nvSpPr>
        <p:spPr>
          <a:xfrm>
            <a:off x="104757" y="2902767"/>
            <a:ext cx="8692508" cy="1017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This is the basic framework.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</a:rPr>
              <a:t>Just add </a:t>
            </a:r>
            <a:r>
              <a:rPr lang="en-US" sz="2800" dirty="0" err="1">
                <a:solidFill>
                  <a:srgbClr val="0070C0"/>
                </a:solidFill>
              </a:rPr>
              <a:t>Netmiko</a:t>
            </a:r>
            <a:r>
              <a:rPr lang="en-US" sz="2800" dirty="0">
                <a:solidFill>
                  <a:srgbClr val="0070C0"/>
                </a:solidFill>
              </a:rPr>
              <a:t>/IOS commands!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44A360-A39B-2636-4242-5A6F63C2E9B8}"/>
              </a:ext>
            </a:extLst>
          </p:cNvPr>
          <p:cNvSpPr/>
          <p:nvPr/>
        </p:nvSpPr>
        <p:spPr>
          <a:xfrm>
            <a:off x="1633590" y="452063"/>
            <a:ext cx="318499" cy="349321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47DE8B-7C93-FF55-213C-D12782117B11}"/>
              </a:ext>
            </a:extLst>
          </p:cNvPr>
          <p:cNvSpPr/>
          <p:nvPr/>
        </p:nvSpPr>
        <p:spPr>
          <a:xfrm>
            <a:off x="2792857" y="2047296"/>
            <a:ext cx="318499" cy="349321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07AD4B-1324-AAC8-62C1-51C67467A272}"/>
              </a:ext>
            </a:extLst>
          </p:cNvPr>
          <p:cNvSpPr/>
          <p:nvPr/>
        </p:nvSpPr>
        <p:spPr>
          <a:xfrm>
            <a:off x="2474358" y="4571930"/>
            <a:ext cx="318499" cy="349321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452C7-8403-AAE7-2319-569514BE2899}"/>
              </a:ext>
            </a:extLst>
          </p:cNvPr>
          <p:cNvSpPr txBox="1"/>
          <p:nvPr/>
        </p:nvSpPr>
        <p:spPr>
          <a:xfrm>
            <a:off x="6742330" y="1693706"/>
            <a:ext cx="1633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Device IP address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DAB0B-7B9C-4EDF-8541-6F5C8E3395F0}"/>
              </a:ext>
            </a:extLst>
          </p:cNvPr>
          <p:cNvSpPr txBox="1"/>
          <p:nvPr/>
        </p:nvSpPr>
        <p:spPr>
          <a:xfrm>
            <a:off x="6742330" y="1999855"/>
            <a:ext cx="1018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Device 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606AC-5680-4D27-7846-AD58BF1B24C6}"/>
              </a:ext>
            </a:extLst>
          </p:cNvPr>
          <p:cNvSpPr txBox="1"/>
          <p:nvPr/>
        </p:nvSpPr>
        <p:spPr>
          <a:xfrm>
            <a:off x="6735899" y="2298536"/>
            <a:ext cx="1531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SSH username &amp;password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68689A-E988-3C33-2731-FF8B11CC8C1C}"/>
              </a:ext>
            </a:extLst>
          </p:cNvPr>
          <p:cNvCxnSpPr>
            <a:cxnSpLocks/>
          </p:cNvCxnSpPr>
          <p:nvPr/>
        </p:nvCxnSpPr>
        <p:spPr>
          <a:xfrm flipH="1">
            <a:off x="6259489" y="1870817"/>
            <a:ext cx="476410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A60FF1-883B-8315-2205-89C07136FE57}"/>
              </a:ext>
            </a:extLst>
          </p:cNvPr>
          <p:cNvCxnSpPr>
            <a:cxnSpLocks/>
          </p:cNvCxnSpPr>
          <p:nvPr/>
        </p:nvCxnSpPr>
        <p:spPr>
          <a:xfrm flipH="1">
            <a:off x="6283225" y="2169132"/>
            <a:ext cx="476410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410528-A76F-F71B-A0D6-B981D3A681D0}"/>
              </a:ext>
            </a:extLst>
          </p:cNvPr>
          <p:cNvCxnSpPr>
            <a:cxnSpLocks/>
          </p:cNvCxnSpPr>
          <p:nvPr/>
        </p:nvCxnSpPr>
        <p:spPr>
          <a:xfrm flipH="1">
            <a:off x="6283225" y="2574452"/>
            <a:ext cx="476410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6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1" y="148446"/>
            <a:ext cx="9016677" cy="4846608"/>
          </a:xfrm>
          <a:ln>
            <a:solidFill>
              <a:srgbClr val="0070C0"/>
            </a:solidFill>
          </a:ln>
        </p:spPr>
        <p:txBody>
          <a:bodyPr>
            <a:normAutofit fontScale="85000" lnSpcReduction="20000"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Imports the 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library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800" dirty="0">
              <a:solidFill>
                <a:srgbClr val="00B050"/>
              </a:solidFill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='192.168.1.1',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username='admin',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password='cisco’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# Previous command: Prints the output (if any) from the command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# print(</a:t>
            </a:r>
            <a:r>
              <a:rPr lang="en-US" sz="18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'show </a:t>
            </a:r>
            <a:r>
              <a:rPr lang="en-US" sz="1800" b="1" dirty="0" err="1"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 interface brief’</a:t>
            </a: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))</a:t>
            </a:r>
            <a:endParaRPr lang="en-US" sz="1800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Send output to a variable (</a:t>
            </a:r>
            <a:r>
              <a:rPr lang="en-US" sz="18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output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 and then print the (string) variable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output</a:t>
            </a: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'show 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interface brief’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" pitchFamily="2" charset="0"/>
                <a:ea typeface="Arial" panose="020B0604020202020204" pitchFamily="34" charset="0"/>
              </a:rPr>
              <a:t>p</a:t>
            </a:r>
            <a:r>
              <a:rPr lang="en-US" sz="1800" dirty="0">
                <a:effectLst/>
                <a:latin typeface="Courier" pitchFamily="2" charset="0"/>
                <a:ea typeface="Arial" panose="020B0604020202020204" pitchFamily="34" charset="0"/>
              </a:rPr>
              <a:t>rint(</a:t>
            </a:r>
            <a:r>
              <a:rPr lang="en-US" sz="1800" dirty="0">
                <a:solidFill>
                  <a:srgbClr val="00B0F0"/>
                </a:solidFill>
                <a:effectLst/>
                <a:latin typeface="Courier" pitchFamily="2" charset="0"/>
                <a:ea typeface="Arial" panose="020B0604020202020204" pitchFamily="34" charset="0"/>
              </a:rPr>
              <a:t>output</a:t>
            </a:r>
            <a:r>
              <a:rPr lang="en-US" sz="1800" dirty="0">
                <a:effectLst/>
                <a:latin typeface="Courier" pitchFamily="2" charset="0"/>
                <a:ea typeface="Arial" panose="020B0604020202020204" pitchFamily="34" charset="0"/>
              </a:rPr>
              <a:t>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20DEC3-AE84-FC22-F748-8DE04CD6E99F}"/>
              </a:ext>
            </a:extLst>
          </p:cNvPr>
          <p:cNvSpPr txBox="1"/>
          <p:nvPr/>
        </p:nvSpPr>
        <p:spPr>
          <a:xfrm>
            <a:off x="7807305" y="4918456"/>
            <a:ext cx="1004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netmiko_1a_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9AC9FF-7E37-B0DF-EF4E-F9FC26B1C68E}"/>
              </a:ext>
            </a:extLst>
          </p:cNvPr>
          <p:cNvSpPr txBox="1"/>
          <p:nvPr/>
        </p:nvSpPr>
        <p:spPr>
          <a:xfrm>
            <a:off x="1503079" y="4687623"/>
            <a:ext cx="750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Same result when using </a:t>
            </a:r>
            <a:r>
              <a:rPr lang="en-US" i="1" dirty="0" err="1"/>
              <a:t>send_command</a:t>
            </a:r>
            <a:r>
              <a:rPr lang="en-US" i="1" dirty="0"/>
              <a:t>() but differences with other methods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60554E-C3AA-1AAA-7659-268AA2B7484F}"/>
              </a:ext>
            </a:extLst>
          </p:cNvPr>
          <p:cNvSpPr/>
          <p:nvPr/>
        </p:nvSpPr>
        <p:spPr>
          <a:xfrm>
            <a:off x="63661" y="2275609"/>
            <a:ext cx="9016677" cy="189114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3A1FCF-9466-1A8B-78CC-262EA97061D0}"/>
              </a:ext>
            </a:extLst>
          </p:cNvPr>
          <p:cNvSpPr/>
          <p:nvPr/>
        </p:nvSpPr>
        <p:spPr>
          <a:xfrm>
            <a:off x="4466986" y="0"/>
            <a:ext cx="4677014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send_command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en-US" sz="2400" dirty="0">
                <a:solidFill>
                  <a:schemeClr val="tx1"/>
                </a:solidFill>
              </a:rPr>
              <a:t> Another option</a:t>
            </a:r>
          </a:p>
        </p:txBody>
      </p:sp>
    </p:spTree>
    <p:extLst>
      <p:ext uri="{BB962C8B-B14F-4D97-AF65-F5344CB8AC3E}">
        <p14:creationId xmlns:p14="http://schemas.microsoft.com/office/powerpoint/2010/main" val="155429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53F7D4-6429-3EC2-A029-8827F175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13" y="934496"/>
            <a:ext cx="7772400" cy="4129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626B9A-AA0B-2892-7023-3EAADE3FC709}"/>
              </a:ext>
            </a:extLst>
          </p:cNvPr>
          <p:cNvSpPr txBox="1"/>
          <p:nvPr/>
        </p:nvSpPr>
        <p:spPr>
          <a:xfrm>
            <a:off x="307385" y="38849"/>
            <a:ext cx="4464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try it! 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send_command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CAF14-3BC0-152E-1BA2-20EB8196482F}"/>
              </a:ext>
            </a:extLst>
          </p:cNvPr>
          <p:cNvSpPr txBox="1"/>
          <p:nvPr/>
        </p:nvSpPr>
        <p:spPr>
          <a:xfrm>
            <a:off x="8128867" y="28194"/>
            <a:ext cx="1004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netmiko_1a_</a:t>
            </a:r>
          </a:p>
        </p:txBody>
      </p:sp>
    </p:spTree>
    <p:extLst>
      <p:ext uri="{BB962C8B-B14F-4D97-AF65-F5344CB8AC3E}">
        <p14:creationId xmlns:p14="http://schemas.microsoft.com/office/powerpoint/2010/main" val="332960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2B05C-B70C-0F7F-1997-AD2B1F77D4E9}"/>
              </a:ext>
            </a:extLst>
          </p:cNvPr>
          <p:cNvSpPr txBox="1"/>
          <p:nvPr/>
        </p:nvSpPr>
        <p:spPr>
          <a:xfrm>
            <a:off x="7122695" y="115504"/>
            <a:ext cx="172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(Backup)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F6BE-D9E2-C026-B8A7-3E9C588343C8}"/>
              </a:ext>
            </a:extLst>
          </p:cNvPr>
          <p:cNvSpPr txBox="1">
            <a:spLocks/>
          </p:cNvSpPr>
          <p:nvPr/>
        </p:nvSpPr>
        <p:spPr>
          <a:xfrm>
            <a:off x="63661" y="148446"/>
            <a:ext cx="9016677" cy="484660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Interface                  IP-Address      OK? Method Status                Protocol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Embedded-Service-Engine0/0 unassigned      YES NVRAM  administratively down down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GigabitEthernet0/0         192.168.1.1     YES NVRAM  up                    up  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GigabitEthernet0/1         192.168.2.1     YES NVRAM  up                    up  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Serial0/0/0                unassigned      YES NVRAM  administratively down down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Serial0/0/1                unassigned      YES NVRAM  administratively down down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Interface                  IP-Address      OK? Method Status                Protocol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Embedded-Service-Engine0/0 unassigned      YES NVRAM  administratively down down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GigabitEthernet0/0         192.168.1.1     YES NVRAM  up                    up  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GigabitEthernet0/1         192.168.2.1     YES NVRAM  up                    up  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Serial0/0/0                unassigned      YES NVRAM  administratively down down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Serial0/0/1                unassigned      YES NVRAM  administratively down down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</p:txBody>
      </p:sp>
    </p:spTree>
    <p:extLst>
      <p:ext uri="{BB962C8B-B14F-4D97-AF65-F5344CB8AC3E}">
        <p14:creationId xmlns:p14="http://schemas.microsoft.com/office/powerpoint/2010/main" val="4122157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1" y="598206"/>
            <a:ext cx="9016677" cy="4545294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='192.168.1.1',</a:t>
            </a:r>
            <a:endParaRPr lang="en-US" sz="13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13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username='admin',</a:t>
            </a:r>
            <a:endParaRPr lang="en-US" sz="13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password='cisco’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)</a:t>
            </a: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 </a:t>
            </a: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# 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send_command_expect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() 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method is used to specify a string that 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 should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# 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expect to see in the command's output before considering the command as complete.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# Used for confirmation and a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utomatically responds to prompt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# </a:t>
            </a:r>
            <a:r>
              <a:rPr lang="en-US" sz="13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expect_string</a:t>
            </a:r>
            <a:r>
              <a:rPr lang="en-US" sz="13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should be unique enough to identify the point at which the script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# 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needs to take action, ex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. </a:t>
            </a:r>
            <a:r>
              <a:rPr lang="en-US" sz="1300" b="1" dirty="0">
                <a:latin typeface="Courier" pitchFamily="2" charset="0"/>
                <a:ea typeface="Courier New" panose="02070309020205020404" pitchFamily="49" charset="0"/>
              </a:rPr>
              <a:t>Destination filename [startup-config]?</a:t>
            </a:r>
            <a:endParaRPr lang="en-US" sz="1300" b="1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3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send_command_expect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'copy running-config startup-config',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  </a:t>
            </a:r>
            <a:r>
              <a:rPr lang="en-US" sz="1300" b="1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expect_string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='Destination filename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'))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 </a:t>
            </a: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FD2F3D-6B8F-9159-7CDE-A3A8B5A0DAAF}"/>
              </a:ext>
            </a:extLst>
          </p:cNvPr>
          <p:cNvSpPr/>
          <p:nvPr/>
        </p:nvSpPr>
        <p:spPr>
          <a:xfrm>
            <a:off x="209021" y="0"/>
            <a:ext cx="8486013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send_command_expect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en-US" sz="2400" dirty="0">
                <a:solidFill>
                  <a:schemeClr val="tx1"/>
                </a:solidFill>
              </a:rPr>
              <a:t> When IOS expects input/confirmation</a:t>
            </a:r>
          </a:p>
        </p:txBody>
      </p:sp>
    </p:spTree>
    <p:extLst>
      <p:ext uri="{BB962C8B-B14F-4D97-AF65-F5344CB8AC3E}">
        <p14:creationId xmlns:p14="http://schemas.microsoft.com/office/powerpoint/2010/main" val="143763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0D492E-7C0E-6EC0-0D29-0062C408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07" y="674150"/>
            <a:ext cx="6479374" cy="446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B9CC1A-7792-63B5-6559-19C97A483B76}"/>
              </a:ext>
            </a:extLst>
          </p:cNvPr>
          <p:cNvSpPr txBox="1"/>
          <p:nvPr/>
        </p:nvSpPr>
        <p:spPr>
          <a:xfrm>
            <a:off x="0" y="-28046"/>
            <a:ext cx="563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try it!  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send_command_expect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6330D-7021-4994-4FDF-FC49C28D408B}"/>
              </a:ext>
            </a:extLst>
          </p:cNvPr>
          <p:cNvSpPr txBox="1"/>
          <p:nvPr/>
        </p:nvSpPr>
        <p:spPr>
          <a:xfrm>
            <a:off x="0" y="1939895"/>
            <a:ext cx="2221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Insignificant Python Change: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Assigned IPv4 address of the device to a string variable so I can print the IPv4 address later.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17DDB9-5FDC-7BA8-AC7A-62930A0E4AD7}"/>
              </a:ext>
            </a:extLst>
          </p:cNvPr>
          <p:cNvCxnSpPr>
            <a:cxnSpLocks/>
          </p:cNvCxnSpPr>
          <p:nvPr/>
        </p:nvCxnSpPr>
        <p:spPr>
          <a:xfrm>
            <a:off x="2256090" y="1200684"/>
            <a:ext cx="13844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A3992AF2-3BCB-7C4D-6B0F-3CE3FCEF9A6C}"/>
              </a:ext>
            </a:extLst>
          </p:cNvPr>
          <p:cNvCxnSpPr/>
          <p:nvPr/>
        </p:nvCxnSpPr>
        <p:spPr>
          <a:xfrm rot="10800000">
            <a:off x="3751604" y="1076770"/>
            <a:ext cx="1051132" cy="247828"/>
          </a:xfrm>
          <a:prstGeom prst="bentConnector3">
            <a:avLst>
              <a:gd name="adj1" fmla="val -407"/>
            </a:avLst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CB78E4-0863-A2F1-3431-762ECB5BB54D}"/>
              </a:ext>
            </a:extLst>
          </p:cNvPr>
          <p:cNvCxnSpPr>
            <a:cxnSpLocks/>
          </p:cNvCxnSpPr>
          <p:nvPr/>
        </p:nvCxnSpPr>
        <p:spPr>
          <a:xfrm>
            <a:off x="2664864" y="3771544"/>
            <a:ext cx="6338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93A2B8C-C651-A934-5870-3E2CEA01F84B}"/>
              </a:ext>
            </a:extLst>
          </p:cNvPr>
          <p:cNvSpPr txBox="1"/>
          <p:nvPr/>
        </p:nvSpPr>
        <p:spPr>
          <a:xfrm>
            <a:off x="4515304" y="377403"/>
            <a:ext cx="432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some print commands for readability</a:t>
            </a:r>
          </a:p>
        </p:txBody>
      </p:sp>
    </p:spTree>
    <p:extLst>
      <p:ext uri="{BB962C8B-B14F-4D97-AF65-F5344CB8AC3E}">
        <p14:creationId xmlns:p14="http://schemas.microsoft.com/office/powerpoint/2010/main" val="443443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2B05C-B70C-0F7F-1997-AD2B1F77D4E9}"/>
              </a:ext>
            </a:extLst>
          </p:cNvPr>
          <p:cNvSpPr txBox="1"/>
          <p:nvPr/>
        </p:nvSpPr>
        <p:spPr>
          <a:xfrm>
            <a:off x="7122695" y="115504"/>
            <a:ext cx="172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(Backup)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F6BE-D9E2-C026-B8A7-3E9C588343C8}"/>
              </a:ext>
            </a:extLst>
          </p:cNvPr>
          <p:cNvSpPr txBox="1">
            <a:spLocks/>
          </p:cNvSpPr>
          <p:nvPr/>
        </p:nvSpPr>
        <p:spPr>
          <a:xfrm>
            <a:off x="63661" y="148446"/>
            <a:ext cx="9016677" cy="484660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192.168.1.1 copy running-config startup-config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-----------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Destination filename [startup-config]?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Success!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700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23" y="557592"/>
            <a:ext cx="9016677" cy="4584998"/>
          </a:xfrm>
          <a:ln>
            <a:solidFill>
              <a:srgbClr val="0070C0"/>
            </a:solidFill>
          </a:ln>
        </p:spPr>
        <p:txBody>
          <a:bodyPr>
            <a:normAutofit lnSpcReduction="10000"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4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4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4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4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4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4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='192.168.1.1',</a:t>
            </a:r>
            <a:endParaRPr lang="en-US" sz="14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</a:t>
            </a:r>
            <a:r>
              <a:rPr lang="en-US" sz="14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4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14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username='admin',</a:t>
            </a:r>
            <a:endParaRPr lang="en-US" sz="14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password='cisco'</a:t>
            </a:r>
            <a:r>
              <a:rPr lang="en-US" sz="1400" dirty="0">
                <a:effectLst/>
                <a:latin typeface="Courier" pitchFamily="2" charset="0"/>
                <a:ea typeface="Courier New" panose="02070309020205020404" pitchFamily="49" charset="0"/>
              </a:rPr>
              <a:t>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print("\n")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print("Save running-config to startup-config...")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save_config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print("Success!")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print("\n")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print("show startup-config...")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4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'show startup-config'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))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4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400" dirty="0">
                <a:effectLst/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4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767158-9659-739A-7A89-CF606B8FE7BA}"/>
              </a:ext>
            </a:extLst>
          </p:cNvPr>
          <p:cNvSpPr/>
          <p:nvPr/>
        </p:nvSpPr>
        <p:spPr>
          <a:xfrm>
            <a:off x="3934691" y="0"/>
            <a:ext cx="5209309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save_config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en-US" sz="2400" dirty="0">
                <a:solidFill>
                  <a:schemeClr val="tx1"/>
                </a:solidFill>
              </a:rPr>
              <a:t>  Same as 'copy run start'</a:t>
            </a:r>
          </a:p>
        </p:txBody>
      </p:sp>
    </p:spTree>
    <p:extLst>
      <p:ext uri="{BB962C8B-B14F-4D97-AF65-F5344CB8AC3E}">
        <p14:creationId xmlns:p14="http://schemas.microsoft.com/office/powerpoint/2010/main" val="120955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2B05C-B70C-0F7F-1997-AD2B1F77D4E9}"/>
              </a:ext>
            </a:extLst>
          </p:cNvPr>
          <p:cNvSpPr txBox="1"/>
          <p:nvPr/>
        </p:nvSpPr>
        <p:spPr>
          <a:xfrm>
            <a:off x="7122695" y="115504"/>
            <a:ext cx="172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(Backup)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F6BE-D9E2-C026-B8A7-3E9C588343C8}"/>
              </a:ext>
            </a:extLst>
          </p:cNvPr>
          <p:cNvSpPr txBox="1">
            <a:spLocks/>
          </p:cNvSpPr>
          <p:nvPr/>
        </p:nvSpPr>
        <p:spPr>
          <a:xfrm>
            <a:off x="63661" y="148446"/>
            <a:ext cx="9016677" cy="484660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Save running-config to startup-config...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37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Success!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show startup-config...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Using 1942 out of 262136 bytes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!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version 15.4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service timestamps debug datetime msec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service timestamps log datetime msec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no service password-encryption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!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hostname R2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!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boot-start-marker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boot-end-marker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!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&lt;output omitted&gt;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37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31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1" y="148446"/>
            <a:ext cx="9016677" cy="4846608"/>
          </a:xfrm>
          <a:ln>
            <a:solidFill>
              <a:srgbClr val="0070C0"/>
            </a:solidFill>
          </a:ln>
        </p:spPr>
        <p:txBody>
          <a:bodyPr>
            <a:normAutofit fontScale="70000" lnSpcReduction="20000"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='192.168.1.1',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username='admin',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password='cisco'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</a:t>
            </a: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Secret password </a:t>
            </a:r>
            <a:r>
              <a:rPr lang="en-US" sz="1800" u="sng" dirty="0">
                <a:effectLst/>
                <a:latin typeface="Courier" pitchFamily="2" charset="0"/>
                <a:ea typeface="Courier New" panose="02070309020205020404" pitchFamily="49" charset="0"/>
              </a:rPr>
              <a:t>not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required (enable secret class) for these commands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However, there are ways to 'secure' these commands within Cisco IOS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i="1" dirty="0">
                <a:effectLst/>
                <a:latin typeface="Courier" pitchFamily="2" charset="0"/>
                <a:ea typeface="Courier New" panose="02070309020205020404" pitchFamily="49" charset="0"/>
              </a:rPr>
              <a:t>'</a:t>
            </a:r>
            <a:r>
              <a:rPr lang="en-US" sz="1800" b="1" i="1" dirty="0">
                <a:latin typeface="Courier" pitchFamily="2" charset="0"/>
                <a:ea typeface="Courier New" panose="02070309020205020404" pitchFamily="49" charset="0"/>
              </a:rPr>
              <a:t>User Exec IOS Command'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show running-config'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send_command_expect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'copy running-config startup-config',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  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expect_string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='Destination filename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'))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save_config</a:t>
            </a: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()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 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6FD6014-5EF7-831E-100D-AEA1EF2E69F2}"/>
              </a:ext>
            </a:extLst>
          </p:cNvPr>
          <p:cNvSpPr/>
          <p:nvPr/>
        </p:nvSpPr>
        <p:spPr>
          <a:xfrm>
            <a:off x="2749082" y="3752895"/>
            <a:ext cx="6340979" cy="1046236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Related code you can download from Rick…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Do an extended ping with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send_command_expect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Display the prompt with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find_prompt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A3FB12-F8FE-D750-E179-E7F248EBC7B1}"/>
              </a:ext>
            </a:extLst>
          </p:cNvPr>
          <p:cNvSpPr/>
          <p:nvPr/>
        </p:nvSpPr>
        <p:spPr>
          <a:xfrm>
            <a:off x="6643579" y="0"/>
            <a:ext cx="2446482" cy="96915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70C0"/>
                </a:solidFill>
              </a:rPr>
              <a:t>So far… </a:t>
            </a:r>
          </a:p>
          <a:p>
            <a:r>
              <a:rPr lang="en-US" sz="1800" dirty="0">
                <a:solidFill>
                  <a:srgbClr val="0070C0"/>
                </a:solidFill>
              </a:rPr>
              <a:t>show commands,  saving config</a:t>
            </a:r>
          </a:p>
        </p:txBody>
      </p:sp>
    </p:spTree>
    <p:extLst>
      <p:ext uri="{BB962C8B-B14F-4D97-AF65-F5344CB8AC3E}">
        <p14:creationId xmlns:p14="http://schemas.microsoft.com/office/powerpoint/2010/main" val="424477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54F38-C753-B679-08D3-4CD6B0662B7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0942" y="158749"/>
            <a:ext cx="4463358" cy="4909671"/>
          </a:xfrm>
        </p:spPr>
        <p:txBody>
          <a:bodyPr>
            <a:noAutofit/>
          </a:bodyPr>
          <a:lstStyle/>
          <a:p>
            <a:r>
              <a:rPr lang="en-US" sz="1800" dirty="0"/>
              <a:t>Why </a:t>
            </a:r>
            <a:r>
              <a:rPr lang="en-US" sz="1800" dirty="0" err="1"/>
              <a:t>Netmiko</a:t>
            </a:r>
            <a:r>
              <a:rPr lang="en-US" sz="1800" dirty="0"/>
              <a:t>? (quick)</a:t>
            </a:r>
          </a:p>
          <a:p>
            <a:r>
              <a:rPr lang="en-US" sz="1800" dirty="0" err="1"/>
              <a:t>Netmiko's</a:t>
            </a:r>
            <a:r>
              <a:rPr lang="en-US" sz="1800" dirty="0"/>
              <a:t> 3 basic commands (methods)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Import </a:t>
            </a:r>
            <a:r>
              <a:rPr lang="en-US" sz="1800" dirty="0" err="1">
                <a:solidFill>
                  <a:srgbClr val="0070C0"/>
                </a:solidFill>
              </a:rPr>
              <a:t>Netmiko</a:t>
            </a:r>
            <a:endParaRPr lang="en-US" sz="1800" dirty="0">
              <a:solidFill>
                <a:srgbClr val="0070C0"/>
              </a:solidFill>
            </a:endParaRP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Connect to your device</a:t>
            </a:r>
          </a:p>
          <a:p>
            <a:pPr lvl="1"/>
            <a:r>
              <a:rPr lang="en-US" sz="1800" dirty="0">
                <a:solidFill>
                  <a:srgbClr val="0070C0"/>
                </a:solidFill>
              </a:rPr>
              <a:t>Disconnect from your device</a:t>
            </a:r>
          </a:p>
          <a:p>
            <a:r>
              <a:rPr lang="en-US" sz="1800" dirty="0"/>
              <a:t>Sending an IOS command with:</a:t>
            </a:r>
          </a:p>
          <a:p>
            <a:pPr lvl="1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send_command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pPr lvl="1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send_command_expect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r>
              <a:rPr lang="en-US" sz="1800" dirty="0"/>
              <a:t>'copy run start' with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save_config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r>
              <a:rPr lang="en-US" sz="1800" dirty="0"/>
              <a:t>Configuring your IOS device with:</a:t>
            </a:r>
          </a:p>
          <a:p>
            <a:pPr lvl="1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send_command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pPr lvl="1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send_command_set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() </a:t>
            </a:r>
          </a:p>
          <a:p>
            <a:pPr lvl="1"/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send_command_from_file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r>
              <a:rPr lang="en-US" sz="1800" dirty="0"/>
              <a:t>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503FD-23D3-6246-1BF7-DBE321E4CC7C}"/>
              </a:ext>
            </a:extLst>
          </p:cNvPr>
          <p:cNvSpPr txBox="1">
            <a:spLocks/>
          </p:cNvSpPr>
          <p:nvPr/>
        </p:nvSpPr>
        <p:spPr>
          <a:xfrm>
            <a:off x="108642" y="411026"/>
            <a:ext cx="4463358" cy="34459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Python</a:t>
            </a:r>
          </a:p>
          <a:p>
            <a:r>
              <a:rPr lang="en-US" sz="1800" dirty="0"/>
              <a:t>Keeping </a:t>
            </a:r>
            <a:r>
              <a:rPr lang="en-US" sz="1800" b="1" dirty="0"/>
              <a:t>code and terms simple </a:t>
            </a:r>
            <a:r>
              <a:rPr lang="en-US" sz="1800" dirty="0"/>
              <a:t>for those </a:t>
            </a:r>
            <a:r>
              <a:rPr lang="en-US" sz="1800" u="sng" dirty="0"/>
              <a:t>NEW to Python</a:t>
            </a:r>
          </a:p>
          <a:p>
            <a:r>
              <a:rPr lang="en-US" sz="1800" b="1" dirty="0"/>
              <a:t>Many options and variations </a:t>
            </a:r>
            <a:r>
              <a:rPr lang="en-US" sz="1800" dirty="0"/>
              <a:t>including use of </a:t>
            </a:r>
            <a:r>
              <a:rPr lang="en-US" sz="1800" u="sng" dirty="0"/>
              <a:t>dictionaries, functions, etc.</a:t>
            </a:r>
          </a:p>
          <a:p>
            <a:pPr lvl="1"/>
            <a:r>
              <a:rPr lang="en-US" sz="1800" dirty="0"/>
              <a:t>Contact me offline or see coming YouTube channel and code</a:t>
            </a:r>
          </a:p>
          <a:p>
            <a:r>
              <a:rPr lang="en-US" sz="1800" dirty="0"/>
              <a:t>Just using: </a:t>
            </a:r>
            <a:r>
              <a:rPr lang="en-US" sz="1800" b="1" dirty="0"/>
              <a:t>print() </a:t>
            </a:r>
            <a:r>
              <a:rPr lang="en-US" sz="1800" dirty="0"/>
              <a:t>and a </a:t>
            </a:r>
            <a:r>
              <a:rPr lang="en-US" sz="1800" b="1" dirty="0"/>
              <a:t>variable</a:t>
            </a:r>
          </a:p>
          <a:p>
            <a:r>
              <a:rPr lang="en-US" sz="1800" dirty="0"/>
              <a:t>One </a:t>
            </a:r>
            <a:r>
              <a:rPr lang="en-US" sz="1800" b="1" dirty="0"/>
              <a:t>'for loop</a:t>
            </a:r>
            <a:r>
              <a:rPr lang="en-US" sz="1800" dirty="0"/>
              <a:t>' to show accessing multiple devices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At the end:</a:t>
            </a:r>
          </a:p>
          <a:p>
            <a:r>
              <a:rPr lang="en-US" sz="1800" dirty="0">
                <a:solidFill>
                  <a:srgbClr val="0070C0"/>
                </a:solidFill>
              </a:rPr>
              <a:t>Access to my Python code for </a:t>
            </a:r>
            <a:r>
              <a:rPr lang="en-US" sz="1800" dirty="0" err="1">
                <a:solidFill>
                  <a:srgbClr val="0070C0"/>
                </a:solidFill>
              </a:rPr>
              <a:t>Netmiko</a:t>
            </a:r>
            <a:r>
              <a:rPr lang="en-US" sz="1800" dirty="0">
                <a:solidFill>
                  <a:srgbClr val="0070C0"/>
                </a:solidFill>
              </a:rPr>
              <a:t> and TCP/IP (code and videos)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03548-8A97-3EA8-AE59-D565E48C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07" y="3617243"/>
            <a:ext cx="2067560" cy="1304008"/>
          </a:xfrm>
          <a:prstGeom prst="rect">
            <a:avLst/>
          </a:prstGeom>
        </p:spPr>
      </p:pic>
      <p:sp>
        <p:nvSpPr>
          <p:cNvPr id="6" name="Oval 23">
            <a:extLst>
              <a:ext uri="{FF2B5EF4-FFF2-40B4-BE49-F238E27FC236}">
                <a16:creationId xmlns:a16="http://schemas.microsoft.com/office/drawing/2014/main" id="{7BBEEFB2-A5CB-C8CC-3DB0-132F7AE1E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24">
            <a:extLst>
              <a:ext uri="{FF2B5EF4-FFF2-40B4-BE49-F238E27FC236}">
                <a16:creationId xmlns:a16="http://schemas.microsoft.com/office/drawing/2014/main" id="{7156C47E-4FCA-4A82-5825-F4749AD0C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6AD43A-0CB3-88D9-3852-EB446DD3C7C3}"/>
              </a:ext>
            </a:extLst>
          </p:cNvPr>
          <p:cNvSpPr/>
          <p:nvPr/>
        </p:nvSpPr>
        <p:spPr>
          <a:xfrm>
            <a:off x="1588655" y="0"/>
            <a:ext cx="2733964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9080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317322"/>
            <a:ext cx="9016677" cy="4846608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='192.168.1.1',</a:t>
            </a:r>
            <a:endParaRPr lang="en-US" sz="13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13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username='admin',</a:t>
            </a:r>
            <a:endParaRPr lang="en-US" sz="13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password=</a:t>
            </a:r>
            <a:r>
              <a:rPr lang="en-US" sz="1300" b="1" dirty="0">
                <a:latin typeface="Courier" pitchFamily="2" charset="0"/>
                <a:ea typeface="Courier New" panose="02070309020205020404" pitchFamily="49" charset="0"/>
              </a:rPr>
              <a:t>'cisco',</a:t>
            </a:r>
            <a:endParaRPr lang="en-US" sz="1300" b="1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" pitchFamily="2" charset="0"/>
                <a:ea typeface="Courier New" panose="02070309020205020404" pitchFamily="49" charset="0"/>
              </a:rPr>
              <a:t>                                    </a:t>
            </a:r>
            <a:r>
              <a:rPr lang="en-US" sz="1300" b="1" dirty="0">
                <a:highlight>
                  <a:srgbClr val="FFFF00"/>
                </a:highlight>
                <a:latin typeface="Courier" pitchFamily="2" charset="0"/>
                <a:ea typeface="Courier New" panose="02070309020205020404" pitchFamily="49" charset="0"/>
              </a:rPr>
              <a:t>secret='class') </a:t>
            </a:r>
            <a:r>
              <a:rPr lang="en-US" sz="1300" b="1" dirty="0">
                <a:effectLst/>
                <a:highlight>
                  <a:srgbClr val="FFFF00"/>
                </a:highlight>
                <a:latin typeface="Courier" pitchFamily="2" charset="0"/>
              </a:rPr>
              <a:t># Enable password</a:t>
            </a:r>
            <a:endParaRPr lang="en-US" sz="13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# 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() for configuration is similar to CLI - secret password </a:t>
            </a:r>
            <a:r>
              <a:rPr lang="en-US" sz="1300" u="sng" dirty="0">
                <a:latin typeface="Courier" pitchFamily="2" charset="0"/>
                <a:ea typeface="Courier New" panose="02070309020205020404" pitchFamily="49" charset="0"/>
              </a:rPr>
              <a:t>is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 required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enable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()                                  # Privileged 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e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xec mode</a:t>
            </a:r>
            <a:endParaRPr lang="en-US" sz="13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config_mode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()                             # Global config mode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300" b="1" dirty="0">
                <a:latin typeface="Courier" pitchFamily="2" charset="0"/>
                <a:ea typeface="Courier New" panose="02070309020205020404" pitchFamily="49" charset="0"/>
              </a:rPr>
              <a:t>'access-list 1 permit any'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)  # Global configuration command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exit_config_mode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()                        # Exit global config mode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300" b="1" dirty="0">
                <a:latin typeface="Courier" pitchFamily="2" charset="0"/>
                <a:ea typeface="Courier New" panose="02070309020205020404" pitchFamily="49" charset="0"/>
              </a:rPr>
              <a:t>'show running-config | section access-list 1'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))  # Verify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16EBCC9-22EC-7A4F-A1F6-15B302919A7B}"/>
              </a:ext>
            </a:extLst>
          </p:cNvPr>
          <p:cNvSpPr/>
          <p:nvPr/>
        </p:nvSpPr>
        <p:spPr>
          <a:xfrm>
            <a:off x="1833418" y="0"/>
            <a:ext cx="7310582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send_command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Using config mode to configure device</a:t>
            </a:r>
          </a:p>
        </p:txBody>
      </p:sp>
    </p:spTree>
    <p:extLst>
      <p:ext uri="{BB962C8B-B14F-4D97-AF65-F5344CB8AC3E}">
        <p14:creationId xmlns:p14="http://schemas.microsoft.com/office/powerpoint/2010/main" val="35636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823F27-8A78-B77B-598B-E5A56D24FD5E}"/>
              </a:ext>
            </a:extLst>
          </p:cNvPr>
          <p:cNvSpPr txBox="1"/>
          <p:nvPr/>
        </p:nvSpPr>
        <p:spPr>
          <a:xfrm>
            <a:off x="6470374" y="440707"/>
            <a:ext cx="2673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1f_sendcmd_config.py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08869-AF7F-1E2A-0C46-1F60B4589DB5}"/>
              </a:ext>
            </a:extLst>
          </p:cNvPr>
          <p:cNvSpPr txBox="1"/>
          <p:nvPr/>
        </p:nvSpPr>
        <p:spPr>
          <a:xfrm>
            <a:off x="1776757" y="0"/>
            <a:ext cx="736724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Let’s try it! </a:t>
            </a:r>
            <a:r>
              <a:rPr lang="en-US" sz="2800" dirty="0" err="1">
                <a:solidFill>
                  <a:srgbClr val="0070C0"/>
                </a:solidFill>
              </a:rPr>
              <a:t>send_command</a:t>
            </a:r>
            <a:r>
              <a:rPr lang="en-US" sz="2800" dirty="0">
                <a:solidFill>
                  <a:srgbClr val="0070C0"/>
                </a:solidFill>
              </a:rPr>
              <a:t>(): Configuring Devices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AC1525-4186-E957-2157-8969C5FF5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74" y="977900"/>
            <a:ext cx="5588000" cy="4165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4521A-D0E7-ED9F-73B2-259D6DBA2833}"/>
              </a:ext>
            </a:extLst>
          </p:cNvPr>
          <p:cNvSpPr txBox="1"/>
          <p:nvPr/>
        </p:nvSpPr>
        <p:spPr>
          <a:xfrm>
            <a:off x="1216058" y="678730"/>
            <a:ext cx="432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some print commands for readability</a:t>
            </a:r>
          </a:p>
        </p:txBody>
      </p:sp>
    </p:spTree>
    <p:extLst>
      <p:ext uri="{BB962C8B-B14F-4D97-AF65-F5344CB8AC3E}">
        <p14:creationId xmlns:p14="http://schemas.microsoft.com/office/powerpoint/2010/main" val="995864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2B05C-B70C-0F7F-1997-AD2B1F77D4E9}"/>
              </a:ext>
            </a:extLst>
          </p:cNvPr>
          <p:cNvSpPr txBox="1"/>
          <p:nvPr/>
        </p:nvSpPr>
        <p:spPr>
          <a:xfrm>
            <a:off x="7122695" y="115504"/>
            <a:ext cx="172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(Backup)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F6BE-D9E2-C026-B8A7-3E9C588343C8}"/>
              </a:ext>
            </a:extLst>
          </p:cNvPr>
          <p:cNvSpPr txBox="1">
            <a:spLocks/>
          </p:cNvSpPr>
          <p:nvPr/>
        </p:nvSpPr>
        <p:spPr>
          <a:xfrm>
            <a:off x="63661" y="148446"/>
            <a:ext cx="9016677" cy="484660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Using </a:t>
            </a:r>
            <a:r>
              <a:rPr lang="en-US" sz="1800" dirty="0" err="1"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() create an access list...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Done...Verify with 'show running-config | section access-list 1'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access-list 1 permit any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27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" y="317322"/>
            <a:ext cx="4521200" cy="4846608"/>
          </a:xfrm>
          <a:ln>
            <a:solidFill>
              <a:srgbClr val="0070C0"/>
            </a:solidFill>
          </a:ln>
        </p:spPr>
        <p:txBody>
          <a:bodyPr>
            <a:normAutofit fontScale="55000" lnSpcReduction="20000"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22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22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device</a:t>
            </a:r>
            <a:r>
              <a:rPr lang="en-US" sz="2200" dirty="0">
                <a:latin typeface="Courier" pitchFamily="2" charset="0"/>
                <a:ea typeface="Courier New" panose="02070309020205020404" pitchFamily="49" charset="0"/>
              </a:rPr>
              <a:t> = '192.168.1.1'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ipv6_interface_list</a:t>
            </a:r>
            <a:r>
              <a:rPr lang="en-US" sz="2200" dirty="0"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[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'ipv6 unicast-routing',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'interface g0/0',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'ipv6 address 2001:db8:cafe:1::1/64',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'ipv6 address fe80::1:1 link-local',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'exit',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'interface g0/1',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'ipv6 address 2001:db8:cafe:2::1/64',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'ipv6 address fe80::1:2 link-local'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ourier" pitchFamily="2" charset="0"/>
                <a:ea typeface="Courier New" panose="02070309020205020404" pitchFamily="49" charset="0"/>
              </a:rPr>
              <a:t>]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22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22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22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          </a:t>
            </a:r>
            <a:r>
              <a:rPr lang="en-US" sz="22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=‘</a:t>
            </a:r>
            <a:r>
              <a:rPr lang="en-US" sz="2200" b="1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device</a:t>
            </a: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',                              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          </a:t>
            </a:r>
            <a:r>
              <a:rPr lang="en-US" sz="22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22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22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username='admin',</a:t>
            </a:r>
            <a:endParaRPr lang="en-US" sz="22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password=</a:t>
            </a: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'cisco',</a:t>
            </a:r>
            <a:endParaRPr lang="en-US" sz="2200" b="1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          </a:t>
            </a:r>
            <a:r>
              <a:rPr lang="en-US" sz="2200" b="1" dirty="0">
                <a:highlight>
                  <a:srgbClr val="FFFF00"/>
                </a:highlight>
                <a:latin typeface="Courier" pitchFamily="2" charset="0"/>
                <a:ea typeface="Courier New" panose="02070309020205020404" pitchFamily="49" charset="0"/>
              </a:rPr>
              <a:t>secret='class'</a:t>
            </a: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ourier" pitchFamily="2" charset="0"/>
              <a:ea typeface="Courier New" panose="02070309020205020404" pitchFamily="49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C6985-E0E3-387E-CAE8-D1FD2C8A8616}"/>
              </a:ext>
            </a:extLst>
          </p:cNvPr>
          <p:cNvSpPr txBox="1">
            <a:spLocks/>
          </p:cNvSpPr>
          <p:nvPr/>
        </p:nvSpPr>
        <p:spPr>
          <a:xfrm>
            <a:off x="4571999" y="317322"/>
            <a:ext cx="4521199" cy="484660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endParaRPr lang="en-US" sz="1400" dirty="0">
              <a:solidFill>
                <a:srgbClr val="7030A0"/>
              </a:solidFill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00B0F0"/>
              </a:solidFill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# </a:t>
            </a:r>
            <a:r>
              <a:rPr lang="en-US" sz="1200" dirty="0" err="1">
                <a:latin typeface="Courier" pitchFamily="2" charset="0"/>
                <a:ea typeface="Arial" panose="020B0604020202020204" pitchFamily="34" charset="0"/>
              </a:rPr>
              <a:t>send_config_set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() method can use commands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# from a list, a string, or from a file to a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# list.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# Requires privileged exec access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# Handles configuration mode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# </a:t>
            </a:r>
            <a:r>
              <a:rPr lang="en-US" sz="1200" dirty="0" err="1">
                <a:latin typeface="Courier" pitchFamily="2" charset="0"/>
                <a:ea typeface="Arial" panose="020B0604020202020204" pitchFamily="34" charset="0"/>
              </a:rPr>
              <a:t>connection.enable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() not needed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Arial" panose="020B0604020202020204" pitchFamily="34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Arial" panose="020B0604020202020204" pitchFamily="34" charset="0"/>
              </a:rPr>
              <a:t>send_config_set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(</a:t>
            </a:r>
            <a:r>
              <a:rPr lang="en-US" sz="1200" dirty="0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ipv6_interface_list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# Verify    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print(</a:t>
            </a:r>
            <a:r>
              <a:rPr lang="en-US" sz="1200" dirty="0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device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print(</a:t>
            </a: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Arial" panose="020B0604020202020204" pitchFamily="34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Arial" panose="020B0604020202020204" pitchFamily="34" charset="0"/>
              </a:rPr>
              <a:t>send_command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(</a:t>
            </a:r>
            <a:r>
              <a:rPr lang="en-US" sz="1200" b="1" dirty="0">
                <a:latin typeface="Courier" pitchFamily="2" charset="0"/>
                <a:ea typeface="Arial" panose="020B0604020202020204" pitchFamily="34" charset="0"/>
              </a:rPr>
              <a:t>'show ipv6 interface brief')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endParaRPr lang="en-US" sz="1200" dirty="0"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200" dirty="0"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832CE75-1A20-328B-5ED5-6871BCD1426A}"/>
              </a:ext>
            </a:extLst>
          </p:cNvPr>
          <p:cNvSpPr/>
          <p:nvPr/>
        </p:nvSpPr>
        <p:spPr>
          <a:xfrm>
            <a:off x="3900791" y="1245140"/>
            <a:ext cx="437745" cy="2198451"/>
          </a:xfrm>
          <a:prstGeom prst="rightBrace">
            <a:avLst>
              <a:gd name="adj1" fmla="val 8333"/>
              <a:gd name="adj2" fmla="val 70354"/>
            </a:avLst>
          </a:prstGeom>
          <a:ln w="190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FD529E-8657-59C6-C350-935E73283E69}"/>
              </a:ext>
            </a:extLst>
          </p:cNvPr>
          <p:cNvSpPr/>
          <p:nvPr/>
        </p:nvSpPr>
        <p:spPr>
          <a:xfrm>
            <a:off x="2110507" y="0"/>
            <a:ext cx="6982691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send_command_set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 Using a list of commands  (a better way?)</a:t>
            </a:r>
          </a:p>
        </p:txBody>
      </p:sp>
    </p:spTree>
    <p:extLst>
      <p:ext uri="{BB962C8B-B14F-4D97-AF65-F5344CB8AC3E}">
        <p14:creationId xmlns:p14="http://schemas.microsoft.com/office/powerpoint/2010/main" val="260968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823F27-8A78-B77B-598B-E5A56D24FD5E}"/>
              </a:ext>
            </a:extLst>
          </p:cNvPr>
          <p:cNvSpPr txBox="1"/>
          <p:nvPr/>
        </p:nvSpPr>
        <p:spPr>
          <a:xfrm>
            <a:off x="6072809" y="440707"/>
            <a:ext cx="307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4a_sendconfigset_fromlist.py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08869-AF7F-1E2A-0C46-1F60B4589DB5}"/>
              </a:ext>
            </a:extLst>
          </p:cNvPr>
          <p:cNvSpPr txBox="1"/>
          <p:nvPr/>
        </p:nvSpPr>
        <p:spPr>
          <a:xfrm>
            <a:off x="457201" y="0"/>
            <a:ext cx="86868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Let’s try it! </a:t>
            </a:r>
            <a:r>
              <a:rPr lang="en-US" sz="2800" dirty="0" err="1">
                <a:solidFill>
                  <a:srgbClr val="0070C0"/>
                </a:solidFill>
              </a:rPr>
              <a:t>send_command_set</a:t>
            </a:r>
            <a:r>
              <a:rPr lang="en-US" sz="2800" dirty="0">
                <a:solidFill>
                  <a:srgbClr val="0070C0"/>
                </a:solidFill>
              </a:rPr>
              <a:t>(): Configuring Devices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D82E1-0AC4-E85E-E0CB-658B58CA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450" y="3081582"/>
            <a:ext cx="4254500" cy="166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D25518-56A0-7E30-6BEA-E796372CB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41" y="856190"/>
            <a:ext cx="40894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98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2B05C-B70C-0F7F-1997-AD2B1F77D4E9}"/>
              </a:ext>
            </a:extLst>
          </p:cNvPr>
          <p:cNvSpPr txBox="1"/>
          <p:nvPr/>
        </p:nvSpPr>
        <p:spPr>
          <a:xfrm>
            <a:off x="7122695" y="115504"/>
            <a:ext cx="172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(Backup)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F6BE-D9E2-C026-B8A7-3E9C588343C8}"/>
              </a:ext>
            </a:extLst>
          </p:cNvPr>
          <p:cNvSpPr txBox="1">
            <a:spLocks/>
          </p:cNvSpPr>
          <p:nvPr/>
        </p:nvSpPr>
        <p:spPr>
          <a:xfrm>
            <a:off x="63661" y="148446"/>
            <a:ext cx="9016677" cy="484660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192.168.1.1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-----------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Em0/0                  [administratively down/down]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unassigned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GigabitEthernet0/0     [up/up]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FE80::1:1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2001:DB8:CAFE:1::1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GigabitEthernet0/1     [up/up]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FE80::1:2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2001:DB8:CAFE:2::1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Serial0/0/0            [administratively down/down]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unassigned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Serial0/0/1            [administratively down/down]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unassigned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38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" y="317322"/>
            <a:ext cx="4521200" cy="4846608"/>
          </a:xfrm>
          <a:ln>
            <a:solidFill>
              <a:srgbClr val="0070C0"/>
            </a:solidFill>
          </a:ln>
        </p:spPr>
        <p:txBody>
          <a:bodyPr>
            <a:normAutofit fontScale="55000" lnSpcReduction="20000"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22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22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22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device</a:t>
            </a:r>
            <a:r>
              <a:rPr lang="en-US" sz="2200" dirty="0">
                <a:latin typeface="Courier" pitchFamily="2" charset="0"/>
                <a:ea typeface="Courier New" panose="02070309020205020404" pitchFamily="49" charset="0"/>
              </a:rPr>
              <a:t> = '192.168.2.1'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ipv6_interface_list</a:t>
            </a:r>
            <a:r>
              <a:rPr lang="en-US" sz="2200" dirty="0"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[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'ipv6 unicast-routing',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'interface g0/0',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'ipv6 address 2001:db8:cafe:3::1/64',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'ipv6 address fe80::3:3 link-local',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'exit',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'interface g0/1',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'ipv6 address 2001:db8:cafe:2::2/64',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'ipv6 address fe80::3:2 link-local'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Courier" pitchFamily="2" charset="0"/>
                <a:ea typeface="Courier New" panose="02070309020205020404" pitchFamily="49" charset="0"/>
              </a:rPr>
              <a:t>]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22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22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22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22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          </a:t>
            </a:r>
            <a:r>
              <a:rPr lang="en-US" sz="22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=‘</a:t>
            </a:r>
            <a:r>
              <a:rPr lang="en-US" sz="2200" b="1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device</a:t>
            </a: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',                              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          </a:t>
            </a:r>
            <a:r>
              <a:rPr lang="en-US" sz="22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22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22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username='admin',</a:t>
            </a:r>
            <a:endParaRPr lang="en-US" sz="22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password=</a:t>
            </a: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'cisco',</a:t>
            </a:r>
            <a:endParaRPr lang="en-US" sz="2200" b="1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              </a:t>
            </a:r>
            <a:r>
              <a:rPr lang="en-US" sz="2200" b="1" dirty="0">
                <a:highlight>
                  <a:srgbClr val="FFFF00"/>
                </a:highlight>
                <a:latin typeface="Courier" pitchFamily="2" charset="0"/>
                <a:ea typeface="Courier New" panose="02070309020205020404" pitchFamily="49" charset="0"/>
              </a:rPr>
              <a:t>secret='class'</a:t>
            </a:r>
            <a:r>
              <a:rPr lang="en-US" sz="2200" b="1" dirty="0">
                <a:latin typeface="Courier" pitchFamily="2" charset="0"/>
                <a:ea typeface="Courier New" panose="02070309020205020404" pitchFamily="49" charset="0"/>
              </a:rPr>
              <a:t>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ourier" pitchFamily="2" charset="0"/>
              <a:ea typeface="Courier New" panose="02070309020205020404" pitchFamily="49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C6985-E0E3-387E-CAE8-D1FD2C8A8616}"/>
              </a:ext>
            </a:extLst>
          </p:cNvPr>
          <p:cNvSpPr txBox="1">
            <a:spLocks/>
          </p:cNvSpPr>
          <p:nvPr/>
        </p:nvSpPr>
        <p:spPr>
          <a:xfrm>
            <a:off x="4571999" y="317322"/>
            <a:ext cx="4521199" cy="484660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endParaRPr lang="en-US" sz="1400" dirty="0">
              <a:solidFill>
                <a:srgbClr val="7030A0"/>
              </a:solidFill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00B0F0"/>
              </a:solidFill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>
              <a:solidFill>
                <a:srgbClr val="00B0F0"/>
              </a:solidFill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# Stores the output of the configuration commands (prompts and commands) to the variable output.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output =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Arial" panose="020B0604020202020204" pitchFamily="34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Arial" panose="020B0604020202020204" pitchFamily="34" charset="0"/>
              </a:rPr>
              <a:t>send_config_set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(</a:t>
            </a:r>
            <a:r>
              <a:rPr lang="en-US" sz="1200" dirty="0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ipv6_interface_list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# Print output: prompts and commands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print(</a:t>
            </a:r>
            <a:r>
              <a:rPr lang="en-US" sz="1200" dirty="0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output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# Verify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print(</a:t>
            </a: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Arial" panose="020B0604020202020204" pitchFamily="34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Arial" panose="020B0604020202020204" pitchFamily="34" charset="0"/>
              </a:rPr>
              <a:t>send_command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(</a:t>
            </a:r>
            <a:r>
              <a:rPr lang="en-US" sz="1200" b="1" dirty="0">
                <a:latin typeface="Courier" pitchFamily="2" charset="0"/>
                <a:ea typeface="Arial" panose="020B0604020202020204" pitchFamily="34" charset="0"/>
              </a:rPr>
              <a:t>'show ipv6 interface brief')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endParaRPr lang="en-US" sz="1200" dirty="0"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/>
              <a:buNone/>
            </a:pP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200" dirty="0"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E301FFC-14FD-4BC5-6A36-E344042CF05B}"/>
              </a:ext>
            </a:extLst>
          </p:cNvPr>
          <p:cNvSpPr/>
          <p:nvPr/>
        </p:nvSpPr>
        <p:spPr>
          <a:xfrm>
            <a:off x="3900791" y="1245140"/>
            <a:ext cx="437745" cy="2276273"/>
          </a:xfrm>
          <a:prstGeom prst="rightBrace">
            <a:avLst>
              <a:gd name="adj1" fmla="val 8333"/>
              <a:gd name="adj2" fmla="val 54115"/>
            </a:avLst>
          </a:prstGeom>
          <a:ln w="190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055A3C-95AD-03D8-4DB4-2928E6733405}"/>
              </a:ext>
            </a:extLst>
          </p:cNvPr>
          <p:cNvSpPr/>
          <p:nvPr/>
        </p:nvSpPr>
        <p:spPr>
          <a:xfrm>
            <a:off x="2512290" y="0"/>
            <a:ext cx="6631709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00B0F0"/>
                </a:solidFill>
              </a:rPr>
              <a:t>output =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send_command_set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()  </a:t>
            </a:r>
            <a:r>
              <a:rPr lang="en-US" sz="2400" dirty="0">
                <a:solidFill>
                  <a:schemeClr val="tx1"/>
                </a:solidFill>
              </a:rPr>
              <a:t>Display Commands</a:t>
            </a:r>
          </a:p>
        </p:txBody>
      </p:sp>
    </p:spTree>
    <p:extLst>
      <p:ext uri="{BB962C8B-B14F-4D97-AF65-F5344CB8AC3E}">
        <p14:creationId xmlns:p14="http://schemas.microsoft.com/office/powerpoint/2010/main" val="299284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823F27-8A78-B77B-598B-E5A56D24FD5E}"/>
              </a:ext>
            </a:extLst>
          </p:cNvPr>
          <p:cNvSpPr txBox="1"/>
          <p:nvPr/>
        </p:nvSpPr>
        <p:spPr>
          <a:xfrm>
            <a:off x="6268825" y="523220"/>
            <a:ext cx="2875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4b_sendconfigset_fromlist_displaycommands.py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08869-AF7F-1E2A-0C46-1F60B4589DB5}"/>
              </a:ext>
            </a:extLst>
          </p:cNvPr>
          <p:cNvSpPr txBox="1"/>
          <p:nvPr/>
        </p:nvSpPr>
        <p:spPr>
          <a:xfrm>
            <a:off x="457201" y="0"/>
            <a:ext cx="86868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Let’s try it! </a:t>
            </a:r>
            <a:r>
              <a:rPr lang="en-US" sz="2800" dirty="0" err="1">
                <a:solidFill>
                  <a:srgbClr val="0070C0"/>
                </a:solidFill>
              </a:rPr>
              <a:t>send_command_set</a:t>
            </a:r>
            <a:r>
              <a:rPr lang="en-US" sz="2800" dirty="0">
                <a:solidFill>
                  <a:srgbClr val="0070C0"/>
                </a:solidFill>
              </a:rPr>
              <a:t>(): Display Commands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43166A-5C37-CF31-789D-8FA0E454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1" y="856190"/>
            <a:ext cx="4089400" cy="382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50CE6-AD9E-016E-5E1B-7331804C5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045" y="2767540"/>
            <a:ext cx="4114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08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2B05C-B70C-0F7F-1997-AD2B1F77D4E9}"/>
              </a:ext>
            </a:extLst>
          </p:cNvPr>
          <p:cNvSpPr txBox="1"/>
          <p:nvPr/>
        </p:nvSpPr>
        <p:spPr>
          <a:xfrm>
            <a:off x="7122695" y="115504"/>
            <a:ext cx="172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(Backup)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F6BE-D9E2-C026-B8A7-3E9C588343C8}"/>
              </a:ext>
            </a:extLst>
          </p:cNvPr>
          <p:cNvSpPr txBox="1">
            <a:spLocks/>
          </p:cNvSpPr>
          <p:nvPr/>
        </p:nvSpPr>
        <p:spPr>
          <a:xfrm>
            <a:off x="63661" y="148446"/>
            <a:ext cx="4508339" cy="484660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configure terminal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Enter configuration commands, one per line.  End with CNTL/Z.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R1(config)#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ipv6 unicast-routing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R1(config)#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interface g0/0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R1(config-if)#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ipv6 address 2001:db8:cafe:1::1/64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R1(config-if)#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ipv6 address fe80::1:1 link-local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R1(config-if)#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exit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R1(config)#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interface g0/1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R1(config-if)#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ipv6 address 2001:db8:cafe:2::1/64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R1(config-if)#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ipv6 address fe80::1:2 link-local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R1(config-if)#</a:t>
            </a:r>
            <a:r>
              <a:rPr lang="en-US" sz="1800" b="1" dirty="0">
                <a:latin typeface="Courier" pitchFamily="2" charset="0"/>
                <a:ea typeface="Courier New" panose="02070309020205020404" pitchFamily="49" charset="0"/>
              </a:rPr>
              <a:t>end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R1#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77D61FE-D2BA-99FA-A08E-4256A9D47D37}"/>
              </a:ext>
            </a:extLst>
          </p:cNvPr>
          <p:cNvSpPr txBox="1">
            <a:spLocks/>
          </p:cNvSpPr>
          <p:nvPr/>
        </p:nvSpPr>
        <p:spPr>
          <a:xfrm>
            <a:off x="4572000" y="148446"/>
            <a:ext cx="4462776" cy="484660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R1#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192.168.1.1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-----------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Em0/0                  [administratively down/down]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unassigned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GigabitEthernet0/0     [up/up]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FE80::1:1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2001:DB8:CAFE:1::1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GigabitEthernet0/1     [up/up]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FE80::1:2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2001:DB8:CAFE:2::1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Serial0/0/0            [administratively down/down]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unassigned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Serial0/0/1            [administratively down/down]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    unassigned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67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" y="461664"/>
            <a:ext cx="4521200" cy="4702266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import 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# File containing configuration commands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config_file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= 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'r1-ipv6-config.txt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'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device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= '192.168.1.1'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# Define device parameters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4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4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4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              </a:t>
            </a:r>
            <a:r>
              <a:rPr lang="en-US" sz="14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=‘</a:t>
            </a:r>
            <a:r>
              <a:rPr lang="en-US" sz="1400" b="1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device</a:t>
            </a: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',                              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              </a:t>
            </a:r>
            <a:r>
              <a:rPr lang="en-US" sz="14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4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14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username='admin',</a:t>
            </a:r>
            <a:endParaRPr lang="en-US" sz="14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password=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'cisco',</a:t>
            </a:r>
            <a:endParaRPr lang="en-US" sz="1400" b="1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              </a:t>
            </a:r>
            <a:r>
              <a:rPr lang="en-US" sz="1400" b="1" dirty="0">
                <a:highlight>
                  <a:srgbClr val="FFFF00"/>
                </a:highlight>
                <a:latin typeface="Courier" pitchFamily="2" charset="0"/>
                <a:ea typeface="Courier New" panose="02070309020205020404" pitchFamily="49" charset="0"/>
              </a:rPr>
              <a:t>secret='class'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)</a:t>
            </a: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C6985-E0E3-387E-CAE8-D1FD2C8A8616}"/>
              </a:ext>
            </a:extLst>
          </p:cNvPr>
          <p:cNvSpPr txBox="1">
            <a:spLocks/>
          </p:cNvSpPr>
          <p:nvPr/>
        </p:nvSpPr>
        <p:spPr>
          <a:xfrm>
            <a:off x="4571999" y="461664"/>
            <a:ext cx="4521199" cy="470226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# Use 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send_config_from_file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() to send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# configuration commands from a file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output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send_config_from_file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config_file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f"Config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Output:\n{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output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}\n")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print("Verify configuration")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connection.send_command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('show ipv6 interface brief'))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4642AD-C479-E46A-A3AB-C8076E73D229}"/>
              </a:ext>
            </a:extLst>
          </p:cNvPr>
          <p:cNvSpPr/>
          <p:nvPr/>
        </p:nvSpPr>
        <p:spPr>
          <a:xfrm>
            <a:off x="4158670" y="0"/>
            <a:ext cx="4934528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00B0F0"/>
                </a:solidFill>
              </a:rPr>
              <a:t>output =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send_command_from_file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3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33B5348-AE09-D62C-250F-EB23DBF95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803" y="4146091"/>
            <a:ext cx="2352101" cy="940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AC0F43-D6C6-844E-0DFD-789BAB53D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823" y="1729842"/>
            <a:ext cx="3800104" cy="8763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3A941ED-72C7-ECBC-2141-38464C09C280}"/>
              </a:ext>
            </a:extLst>
          </p:cNvPr>
          <p:cNvSpPr/>
          <p:nvPr/>
        </p:nvSpPr>
        <p:spPr>
          <a:xfrm>
            <a:off x="228256" y="1713188"/>
            <a:ext cx="2710441" cy="1831393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Cisco Routing and Switching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E3C3F-06EE-5174-02F5-B45A0D9C4920}"/>
              </a:ext>
            </a:extLst>
          </p:cNvPr>
          <p:cNvSpPr txBox="1"/>
          <p:nvPr/>
        </p:nvSpPr>
        <p:spPr>
          <a:xfrm>
            <a:off x="228256" y="3752606"/>
            <a:ext cx="2660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CCNA or Net Essentials or Net Basics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E57D9-79C1-A9FD-5C8A-B4F2CA025AE4}"/>
              </a:ext>
            </a:extLst>
          </p:cNvPr>
          <p:cNvSpPr txBox="1"/>
          <p:nvPr/>
        </p:nvSpPr>
        <p:spPr>
          <a:xfrm>
            <a:off x="6229053" y="0"/>
            <a:ext cx="28998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Besides </a:t>
            </a:r>
            <a:r>
              <a:rPr lang="en-US" dirty="0" err="1"/>
              <a:t>DevNet</a:t>
            </a:r>
            <a:r>
              <a:rPr lang="en-US" dirty="0"/>
              <a:t>…</a:t>
            </a:r>
          </a:p>
          <a:p>
            <a:pPr algn="ctr"/>
            <a:r>
              <a:rPr lang="en-US" sz="2400" b="1" dirty="0"/>
              <a:t>Future of networking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7A354-C571-09C8-2249-30201E5C1705}"/>
              </a:ext>
            </a:extLst>
          </p:cNvPr>
          <p:cNvSpPr/>
          <p:nvPr/>
        </p:nvSpPr>
        <p:spPr>
          <a:xfrm>
            <a:off x="3677943" y="3948480"/>
            <a:ext cx="1764476" cy="4868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Cisco IOS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F6E80-E110-164B-3652-95EF2F5A3B63}"/>
              </a:ext>
            </a:extLst>
          </p:cNvPr>
          <p:cNvSpPr/>
          <p:nvPr/>
        </p:nvSpPr>
        <p:spPr>
          <a:xfrm>
            <a:off x="3683825" y="3334855"/>
            <a:ext cx="1764475" cy="4868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DFF844-65C4-3555-D152-EE88EEAF92B2}"/>
              </a:ext>
            </a:extLst>
          </p:cNvPr>
          <p:cNvSpPr/>
          <p:nvPr/>
        </p:nvSpPr>
        <p:spPr>
          <a:xfrm>
            <a:off x="3695699" y="2721231"/>
            <a:ext cx="1752601" cy="4868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Netmiko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(and others)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56F1A6-7E64-8391-2C06-20B318949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797" y="663347"/>
            <a:ext cx="1536947" cy="10861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C48DAB-73BA-D2D7-BBB2-0CB4B698D6D3}"/>
              </a:ext>
            </a:extLst>
          </p:cNvPr>
          <p:cNvSpPr txBox="1"/>
          <p:nvPr/>
        </p:nvSpPr>
        <p:spPr>
          <a:xfrm>
            <a:off x="706569" y="9606"/>
            <a:ext cx="175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Cisco IT students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37450-8983-3482-3870-752208F93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095" y="1455695"/>
            <a:ext cx="797691" cy="395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CE954-B977-E29C-7598-1366B68B8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916" y="1474834"/>
            <a:ext cx="797691" cy="3768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4CC23DD-90EC-7753-FDE6-D26DC8443B1A}"/>
              </a:ext>
            </a:extLst>
          </p:cNvPr>
          <p:cNvSpPr/>
          <p:nvPr/>
        </p:nvSpPr>
        <p:spPr>
          <a:xfrm>
            <a:off x="6229053" y="1713189"/>
            <a:ext cx="2710441" cy="1831393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Network Programmability and Automation</a:t>
            </a:r>
          </a:p>
          <a:p>
            <a:pPr algn="ctr"/>
            <a:r>
              <a:rPr lang="en-US" sz="1400" dirty="0"/>
              <a:t>NETCONF, RESTCONF, YANG, APIs</a:t>
            </a:r>
          </a:p>
          <a:p>
            <a:pPr algn="ctr"/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58F65B-A422-A440-7766-B04704C44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606" y="3174852"/>
            <a:ext cx="1881023" cy="940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A2C16B-4BB4-E1A2-E5D0-484E3E6EE6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3174" y="3168526"/>
            <a:ext cx="1632775" cy="9072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71F006-0B18-3ED6-CEA5-0AAD2A2991DF}"/>
              </a:ext>
            </a:extLst>
          </p:cNvPr>
          <p:cNvSpPr txBox="1"/>
          <p:nvPr/>
        </p:nvSpPr>
        <p:spPr>
          <a:xfrm>
            <a:off x="6241272" y="704970"/>
            <a:ext cx="1536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Developers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D6C9B1-4AF7-A7A7-DFEF-928230D96C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5091" y="4115363"/>
            <a:ext cx="1746926" cy="99157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508E7A-0B94-98FB-9368-2D7DB91F7FF2}"/>
              </a:ext>
            </a:extLst>
          </p:cNvPr>
          <p:cNvSpPr/>
          <p:nvPr/>
        </p:nvSpPr>
        <p:spPr>
          <a:xfrm>
            <a:off x="15777" y="3189289"/>
            <a:ext cx="3610318" cy="200527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Is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DevNet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the only or best option to learn network automation?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 would like to learn coding but I'm not sure how it relates to networking?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7DDD7C-C65B-E0D2-79F2-7854D246C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967" y="334225"/>
            <a:ext cx="2227015" cy="1391885"/>
          </a:xfrm>
          <a:prstGeom prst="rect">
            <a:avLst/>
          </a:prstGeom>
        </p:spPr>
      </p:pic>
      <p:sp>
        <p:nvSpPr>
          <p:cNvPr id="9" name="Oval 23">
            <a:extLst>
              <a:ext uri="{FF2B5EF4-FFF2-40B4-BE49-F238E27FC236}">
                <a16:creationId xmlns:a16="http://schemas.microsoft.com/office/drawing/2014/main" id="{A2AADD36-1CC0-3A87-620A-024DDA357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24">
            <a:extLst>
              <a:ext uri="{FF2B5EF4-FFF2-40B4-BE49-F238E27FC236}">
                <a16:creationId xmlns:a16="http://schemas.microsoft.com/office/drawing/2014/main" id="{666E6A2E-D058-128D-39FC-E3CD412F2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7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49 0.00092 L 0.49045 -0.00093 " pathEditMode="relative" ptsTypes="AA">
                                      <p:cBhvr>
                                        <p:cTn id="6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5" grpId="0" animBg="1"/>
      <p:bldP spid="4" grpId="0" animBg="1"/>
      <p:bldP spid="21" grpId="0"/>
      <p:bldP spid="3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117663"/>
            <a:ext cx="4521200" cy="5046265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import </a:t>
            </a:r>
            <a:r>
              <a:rPr lang="en-US" sz="1100" dirty="0" err="1"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1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import </a:t>
            </a:r>
            <a:r>
              <a:rPr lang="en-US" sz="1100" dirty="0" err="1">
                <a:latin typeface="Courier" pitchFamily="2" charset="0"/>
                <a:ea typeface="Courier New" panose="02070309020205020404" pitchFamily="49" charset="0"/>
              </a:rPr>
              <a:t>os</a:t>
            </a:r>
            <a:endParaRPr lang="en-US" sz="11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# Get the directory of the current script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ourier" pitchFamily="2" charset="0"/>
                <a:ea typeface="Courier New" panose="02070309020205020404" pitchFamily="49" charset="0"/>
              </a:rPr>
              <a:t>script_directory</a:t>
            </a: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100" dirty="0" err="1">
                <a:latin typeface="Courier" pitchFamily="2" charset="0"/>
                <a:ea typeface="Courier New" panose="02070309020205020404" pitchFamily="49" charset="0"/>
              </a:rPr>
              <a:t>os.path.dirname</a:t>
            </a: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100" dirty="0" err="1">
                <a:latin typeface="Courier" pitchFamily="2" charset="0"/>
                <a:ea typeface="Courier New" panose="02070309020205020404" pitchFamily="49" charset="0"/>
              </a:rPr>
              <a:t>os.path.abspath</a:t>
            </a: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(__file__))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# Specify the file containing configuration commands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ourier" pitchFamily="2" charset="0"/>
                <a:ea typeface="Courier New" panose="02070309020205020404" pitchFamily="49" charset="0"/>
              </a:rPr>
              <a:t>config_file</a:t>
            </a: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100" dirty="0" err="1">
                <a:latin typeface="Courier" pitchFamily="2" charset="0"/>
                <a:ea typeface="Courier New" panose="02070309020205020404" pitchFamily="49" charset="0"/>
              </a:rPr>
              <a:t>os.path.join</a:t>
            </a: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100" dirty="0" err="1">
                <a:latin typeface="Courier" pitchFamily="2" charset="0"/>
                <a:ea typeface="Courier New" panose="02070309020205020404" pitchFamily="49" charset="0"/>
              </a:rPr>
              <a:t>script_directory</a:t>
            </a: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, 'r1-ipv6-config.txt')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# Define device parameters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device = {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    '</a:t>
            </a:r>
            <a:r>
              <a:rPr lang="en-US" sz="1100" dirty="0" err="1"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': '</a:t>
            </a:r>
            <a:r>
              <a:rPr lang="en-US" sz="1100" dirty="0" err="1"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    '</a:t>
            </a:r>
            <a:r>
              <a:rPr lang="en-US" sz="1100" dirty="0" err="1"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': '192.168.1.1',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    'username': 'admin',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    'password': 'cisco',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    'secret': 'class'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" pitchFamily="2" charset="0"/>
                <a:ea typeface="Courier New" panose="02070309020205020404" pitchFamily="49" charset="0"/>
              </a:rPr>
              <a:t>}</a:t>
            </a:r>
            <a:endParaRPr lang="en-US" sz="1100" dirty="0">
              <a:effectLst/>
              <a:latin typeface="Courier" pitchFamily="2" charset="0"/>
              <a:ea typeface="Courier New" panose="02070309020205020404" pitchFamily="49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5C6985-E0E3-387E-CAE8-D1FD2C8A8616}"/>
              </a:ext>
            </a:extLst>
          </p:cNvPr>
          <p:cNvSpPr txBox="1">
            <a:spLocks/>
          </p:cNvSpPr>
          <p:nvPr/>
        </p:nvSpPr>
        <p:spPr>
          <a:xfrm>
            <a:off x="4571999" y="461664"/>
            <a:ext cx="4521199" cy="470226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# Establish SSH connection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connection = 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netmiko.ConnectHandler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(**device)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print("SSH Connection Successful\n")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print("\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nBefore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configuration")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connection.send_command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('show ipv6 interface brief'))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# Use 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send_config_from_file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() to send configuration commands from a file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output = 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connection.send_config_from_file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config_file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f"Config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Output:\n{output}\n")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print("After configuration")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connection.send_command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('show ipv6 interface brief'))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20470-F858-2EC1-9426-1A51D5E4231E}"/>
              </a:ext>
            </a:extLst>
          </p:cNvPr>
          <p:cNvSpPr txBox="1"/>
          <p:nvPr/>
        </p:nvSpPr>
        <p:spPr>
          <a:xfrm>
            <a:off x="1713124" y="-1"/>
            <a:ext cx="51194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output =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send_command_from_file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989A4-3EBC-72C2-E302-9F86ED7053A4}"/>
              </a:ext>
            </a:extLst>
          </p:cNvPr>
          <p:cNvSpPr txBox="1"/>
          <p:nvPr/>
        </p:nvSpPr>
        <p:spPr>
          <a:xfrm>
            <a:off x="6630431" y="0"/>
            <a:ext cx="2578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4c_send_config_from_file_output_simple.py</a:t>
            </a:r>
          </a:p>
          <a:p>
            <a:r>
              <a:rPr lang="en-US" sz="1000" dirty="0"/>
              <a:t>Actual file</a:t>
            </a:r>
          </a:p>
        </p:txBody>
      </p:sp>
    </p:spTree>
    <p:extLst>
      <p:ext uri="{BB962C8B-B14F-4D97-AF65-F5344CB8AC3E}">
        <p14:creationId xmlns:p14="http://schemas.microsoft.com/office/powerpoint/2010/main" val="3012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47" y="636733"/>
            <a:ext cx="5407534" cy="4284518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interface gig 0/0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ipv6 address 2001:db8:cafe:1::1/64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ipv6 address fe80::1:1 link-local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exit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interface gig 0/1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ipv6 address 2001:db8:cafe:2::1/64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ipv6 address fe80::1:2 link-local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exit</a:t>
            </a:r>
            <a:endParaRPr lang="en-US" sz="1400" dirty="0">
              <a:effectLst/>
              <a:latin typeface="Courier" pitchFamily="2" charset="0"/>
              <a:ea typeface="Courier New" panose="02070309020205020404" pitchFamily="49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20470-F858-2EC1-9426-1A51D5E4231E}"/>
              </a:ext>
            </a:extLst>
          </p:cNvPr>
          <p:cNvSpPr txBox="1"/>
          <p:nvPr/>
        </p:nvSpPr>
        <p:spPr>
          <a:xfrm>
            <a:off x="1224175" y="0"/>
            <a:ext cx="79198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pitchFamily="2" charset="0"/>
                <a:ea typeface="Courier New" panose="02070309020205020404" pitchFamily="49" charset="0"/>
              </a:rPr>
              <a:t>'r1-ipv6-config.txt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5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2B05C-B70C-0F7F-1997-AD2B1F77D4E9}"/>
              </a:ext>
            </a:extLst>
          </p:cNvPr>
          <p:cNvSpPr txBox="1"/>
          <p:nvPr/>
        </p:nvSpPr>
        <p:spPr>
          <a:xfrm>
            <a:off x="7122695" y="115504"/>
            <a:ext cx="172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(Backup)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F6BE-D9E2-C026-B8A7-3E9C588343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68291" cy="514806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Config Output: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configure terminal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Enter configuration commands, one per line.  End with CNTL/Z.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R1(config)#interface gig 0/0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R1(config-if)#ipv6 address 2001:db8:cafe:1::1/64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R1(config-if)#ipv6 address fe80::1:1 link-local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R1(config-if)#exit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R1(config)#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R1(config)#interface gig 0/1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R1(config-if)#ipv6 address 2001:db8:cafe:2::1/64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R1(config-if)#ipv6 address fe80::1:2 link-local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R1(config-if)#exit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R1(config)#end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R1#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>
              <a:latin typeface="Courier" pitchFamily="2" charset="0"/>
              <a:ea typeface="Courier New" panose="020703090202050204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17B7E6-FEE4-8331-E75E-763354D703C6}"/>
              </a:ext>
            </a:extLst>
          </p:cNvPr>
          <p:cNvSpPr txBox="1">
            <a:spLocks/>
          </p:cNvSpPr>
          <p:nvPr/>
        </p:nvSpPr>
        <p:spPr>
          <a:xfrm>
            <a:off x="3848690" y="2135861"/>
            <a:ext cx="5295310" cy="298334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After configuration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GigabitEthernet0/0         [up/up]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    FE80::1:1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    2001:DB8:CAFE:1::1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GigabitEthernet0/1         [down/down]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    FE80::1:2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    2001:DB8:CAFE:2::1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GigabitEthernet0/2         [administratively down/down]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    unassigned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</p:txBody>
      </p:sp>
    </p:spTree>
    <p:extLst>
      <p:ext uri="{BB962C8B-B14F-4D97-AF65-F5344CB8AC3E}">
        <p14:creationId xmlns:p14="http://schemas.microsoft.com/office/powerpoint/2010/main" val="4134207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57149"/>
            <a:ext cx="9016677" cy="5106781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4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4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# Assign devices to a list of IP addresses used to SSH into each device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C00000"/>
                </a:solidFill>
                <a:latin typeface="Courier" pitchFamily="2" charset="0"/>
                <a:ea typeface="Courier New" panose="02070309020205020404" pitchFamily="49" charset="0"/>
              </a:rPr>
              <a:t>devices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['192.168.1.1', '192.168.2.2', '192.168.3.2']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# Loop through the IP addresses, assign 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device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to each item in the list of </a:t>
            </a:r>
            <a:r>
              <a:rPr lang="en-US" sz="1400" dirty="0">
                <a:solidFill>
                  <a:srgbClr val="C00000"/>
                </a:solidFill>
                <a:latin typeface="Courier" pitchFamily="2" charset="0"/>
                <a:ea typeface="Courier New" panose="02070309020205020404" pitchFamily="49" charset="0"/>
              </a:rPr>
              <a:t>devices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for </a:t>
            </a:r>
            <a:r>
              <a:rPr lang="en-US" sz="1400" b="1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device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 in </a:t>
            </a:r>
            <a:r>
              <a:rPr lang="en-US" sz="1400" b="1" dirty="0">
                <a:solidFill>
                  <a:srgbClr val="C00000"/>
                </a:solidFill>
                <a:latin typeface="Courier" pitchFamily="2" charset="0"/>
                <a:ea typeface="Courier New" panose="02070309020205020404" pitchFamily="49" charset="0"/>
              </a:rPr>
              <a:t>devices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: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=</a:t>
            </a:r>
            <a:r>
              <a:rPr lang="en-US" sz="1400" b="1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device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, 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                                        </a:t>
            </a:r>
            <a:r>
              <a:rPr lang="en-US" sz="1400" b="1" dirty="0" err="1"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400" b="1" dirty="0" err="1"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', 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                                        username='admin', 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                                        password='cisco')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   # Print current value of device (IPv4 address) and output from 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()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   print(</a:t>
            </a:r>
            <a:r>
              <a:rPr lang="en-US" sz="14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device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)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   print(</a:t>
            </a:r>
            <a:r>
              <a:rPr lang="en-US" sz="14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('show </a:t>
            </a:r>
            <a:r>
              <a:rPr lang="en-US" sz="1400" b="1" dirty="0" err="1"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400" b="1" dirty="0">
                <a:latin typeface="Courier" pitchFamily="2" charset="0"/>
                <a:ea typeface="Courier New" panose="02070309020205020404" pitchFamily="49" charset="0"/>
              </a:rPr>
              <a:t> route static'))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    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4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400" dirty="0"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4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69A833-AF72-1769-2C64-114EA55F1B44}"/>
              </a:ext>
            </a:extLst>
          </p:cNvPr>
          <p:cNvSpPr/>
          <p:nvPr/>
        </p:nvSpPr>
        <p:spPr>
          <a:xfrm>
            <a:off x="3371273" y="57149"/>
            <a:ext cx="5544127" cy="635578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for loop - </a:t>
            </a:r>
            <a:r>
              <a:rPr lang="en-US" sz="2400" dirty="0">
                <a:solidFill>
                  <a:srgbClr val="0070C0"/>
                </a:solidFill>
              </a:rPr>
              <a:t>Accessing multiple devices </a:t>
            </a:r>
          </a:p>
          <a:p>
            <a:r>
              <a:rPr lang="en-US" sz="1400" dirty="0">
                <a:solidFill>
                  <a:srgbClr val="0070C0"/>
                </a:solidFill>
              </a:rPr>
              <a:t>(For those more familiar with Python)</a:t>
            </a:r>
          </a:p>
        </p:txBody>
      </p:sp>
    </p:spTree>
    <p:extLst>
      <p:ext uri="{BB962C8B-B14F-4D97-AF65-F5344CB8AC3E}">
        <p14:creationId xmlns:p14="http://schemas.microsoft.com/office/powerpoint/2010/main" val="243676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E4F35C-06F0-A131-FF4E-D316498C9934}"/>
              </a:ext>
            </a:extLst>
          </p:cNvPr>
          <p:cNvSpPr txBox="1"/>
          <p:nvPr/>
        </p:nvSpPr>
        <p:spPr>
          <a:xfrm>
            <a:off x="1776757" y="0"/>
            <a:ext cx="736724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Let’s try it! For Loop and a List of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542025-8668-DECB-CBE6-DCD982065A4F}"/>
              </a:ext>
            </a:extLst>
          </p:cNvPr>
          <p:cNvSpPr txBox="1"/>
          <p:nvPr/>
        </p:nvSpPr>
        <p:spPr>
          <a:xfrm>
            <a:off x="6052930" y="440707"/>
            <a:ext cx="3091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2a_forloop_listip_sendcmd.py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DE97B-D9B9-54F4-3A34-CA3623AF6B9F}"/>
              </a:ext>
            </a:extLst>
          </p:cNvPr>
          <p:cNvSpPr txBox="1"/>
          <p:nvPr/>
        </p:nvSpPr>
        <p:spPr>
          <a:xfrm>
            <a:off x="6390861" y="1113014"/>
            <a:ext cx="25941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those who are familiar with dictionaries, each device can be a dictionary with its own usernames, passwords, device types:</a:t>
            </a:r>
          </a:p>
          <a:p>
            <a:endParaRPr lang="en-US" dirty="0"/>
          </a:p>
          <a:p>
            <a:r>
              <a:rPr lang="en-US" dirty="0"/>
              <a:t>See Rick’s stuff for more information.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1FCF5-1253-33A4-FD21-368FA0B7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7" y="625373"/>
            <a:ext cx="55626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94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2B05C-B70C-0F7F-1997-AD2B1F77D4E9}"/>
              </a:ext>
            </a:extLst>
          </p:cNvPr>
          <p:cNvSpPr txBox="1"/>
          <p:nvPr/>
        </p:nvSpPr>
        <p:spPr>
          <a:xfrm>
            <a:off x="7122695" y="115504"/>
            <a:ext cx="172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(Backup)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F6BE-D9E2-C026-B8A7-3E9C588343C8}"/>
              </a:ext>
            </a:extLst>
          </p:cNvPr>
          <p:cNvSpPr txBox="1">
            <a:spLocks/>
          </p:cNvSpPr>
          <p:nvPr/>
        </p:nvSpPr>
        <p:spPr>
          <a:xfrm>
            <a:off x="63661" y="2382"/>
            <a:ext cx="9016677" cy="514111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192.168.1.1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-----------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Codes: L - local, C - connected, S - static, R - RIP, M - mobile, B - BGP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       D - EIGRP, EX - EIGRP external, O - OSPF, IA - OSPF inter area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       N1 - OSPF NSSA external type 1, N2 - OSPF NSSA external type 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       E1 - OSPF external type 1, E2 - OSPF external type 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       </a:t>
            </a:r>
            <a:r>
              <a:rPr lang="en-US" sz="4800" dirty="0" err="1">
                <a:latin typeface="Courier" pitchFamily="2" charset="0"/>
                <a:ea typeface="Courier New" panose="02070309020205020404" pitchFamily="49" charset="0"/>
              </a:rPr>
              <a:t>i</a:t>
            </a: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 - IS-IS, </a:t>
            </a:r>
            <a:r>
              <a:rPr lang="en-US" sz="4800" dirty="0" err="1">
                <a:latin typeface="Courier" pitchFamily="2" charset="0"/>
                <a:ea typeface="Courier New" panose="02070309020205020404" pitchFamily="49" charset="0"/>
              </a:rPr>
              <a:t>su</a:t>
            </a: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 - IS-IS summary, L1 - IS-IS level-1, L2 - IS-IS level-2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       </a:t>
            </a:r>
            <a:r>
              <a:rPr lang="en-US" sz="4800" dirty="0" err="1">
                <a:latin typeface="Courier" pitchFamily="2" charset="0"/>
                <a:ea typeface="Courier New" panose="02070309020205020404" pitchFamily="49" charset="0"/>
              </a:rPr>
              <a:t>ia</a:t>
            </a: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 - IS-IS inter area, * - candidate default, U - per-user static route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       o - ODR, P - periodic downloaded static route, H - NHRP, l - LISP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       + - replicated route, % - next hop override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Gateway of last resort is not set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4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S     192.168.3.0/24 [1/0] via 192.168.2.2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S     192.168.4.0/24 [1/0] via 192.168.2.2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4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&lt;Next slide&gt;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4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282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E2B05C-B70C-0F7F-1997-AD2B1F77D4E9}"/>
              </a:ext>
            </a:extLst>
          </p:cNvPr>
          <p:cNvSpPr txBox="1"/>
          <p:nvPr/>
        </p:nvSpPr>
        <p:spPr>
          <a:xfrm>
            <a:off x="7122695" y="115504"/>
            <a:ext cx="172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(Backup)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3F6BE-D9E2-C026-B8A7-3E9C588343C8}"/>
              </a:ext>
            </a:extLst>
          </p:cNvPr>
          <p:cNvSpPr txBox="1">
            <a:spLocks/>
          </p:cNvSpPr>
          <p:nvPr/>
        </p:nvSpPr>
        <p:spPr>
          <a:xfrm>
            <a:off x="63661" y="2382"/>
            <a:ext cx="9016677" cy="514111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4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192.168.2.2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-----------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Codes: L - local, C - connected, S - static, R - RIP, M - mobile, B - BGP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&lt;output omitted&gt;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4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S     192.168.1.0/24 [1/0] via 192.168.2.1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S     192.168.4.0/24 [1/0] via 192.168.3.2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4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192.168.3.2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-----------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Codes: L - local, C - connected, S - static, R - RIP, M - mobile, B - BGP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&lt;output omitted&gt;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4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S     192.168.1.0/24 [1/0] via 192.168.3.1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S     192.168.2.0/24 [1/0] via 192.168.3.1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48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4800" dirty="0">
                <a:latin typeface="Courier" pitchFamily="2" charset="0"/>
                <a:ea typeface="Courier New" panose="02070309020205020404" pitchFamily="49" charset="0"/>
              </a:rPr>
              <a:t>MacOS%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>
              <a:latin typeface="Courier" pitchFamily="2" charset="0"/>
              <a:ea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098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738A-51E1-1A56-CD30-16FAC7B70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380"/>
            <a:ext cx="8450494" cy="6677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Some ideas for those familiar with some of this…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(Otherwise, ignore this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51797-9A55-90D8-0CE9-874C0BADB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05841"/>
            <a:ext cx="8347753" cy="3860799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Configure multiple devices using a separate files </a:t>
            </a:r>
            <a:r>
              <a:rPr lang="en-US" sz="2400" dirty="0"/>
              <a:t>with IOS commands for each device</a:t>
            </a:r>
          </a:p>
          <a:p>
            <a:r>
              <a:rPr lang="en-US" sz="2400" b="1" dirty="0"/>
              <a:t>Include Cisco EEM </a:t>
            </a:r>
            <a:r>
              <a:rPr lang="en-US" sz="2400" dirty="0"/>
              <a:t>(Embedded Event Manager) files for connection-sensitive configurations such as ACLs, IP addressing and routing</a:t>
            </a:r>
          </a:p>
          <a:p>
            <a:r>
              <a:rPr lang="en-US" sz="2400" b="1" dirty="0"/>
              <a:t>Require SSH and privileged passwords to be entered manually</a:t>
            </a:r>
          </a:p>
          <a:p>
            <a:r>
              <a:rPr lang="en-US" b="1" dirty="0"/>
              <a:t>Use a JSON file </a:t>
            </a:r>
            <a:r>
              <a:rPr lang="en-US" dirty="0"/>
              <a:t>for list of devices</a:t>
            </a:r>
          </a:p>
          <a:p>
            <a:r>
              <a:rPr lang="en-US" b="1" dirty="0"/>
              <a:t>Use </a:t>
            </a:r>
            <a:r>
              <a:rPr lang="en-US" b="1" dirty="0" err="1"/>
              <a:t>Netmiko</a:t>
            </a:r>
            <a:r>
              <a:rPr lang="en-US" b="1" dirty="0"/>
              <a:t> with </a:t>
            </a:r>
            <a:r>
              <a:rPr lang="en-US" b="1" dirty="0" err="1"/>
              <a:t>TextFSM</a:t>
            </a:r>
            <a:r>
              <a:rPr lang="en-US" b="1" dirty="0"/>
              <a:t> and NTC Templates </a:t>
            </a:r>
            <a:r>
              <a:rPr lang="en-US" dirty="0"/>
              <a:t>that converts semi-formatted text (the CLI output) to structured data</a:t>
            </a:r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82367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0"/>
            <a:ext cx="9042400" cy="5094248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2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200" dirty="0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   </a:t>
            </a:r>
            <a:r>
              <a:rPr lang="en-US" sz="1200" dirty="0">
                <a:effectLst/>
                <a:latin typeface="Courier" pitchFamily="2" charset="0"/>
                <a:ea typeface="Courier New" panose="02070309020205020404" pitchFamily="49" charset="0"/>
              </a:rPr>
              <a:t># Import </a:t>
            </a:r>
            <a:r>
              <a:rPr lang="en-US" sz="1200" dirty="0" err="1"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200" dirty="0">
                <a:effectLst/>
                <a:latin typeface="Courier" pitchFamily="2" charset="0"/>
                <a:ea typeface="Courier New" panose="02070309020205020404" pitchFamily="49" charset="0"/>
              </a:rPr>
              <a:t> library</a:t>
            </a:r>
            <a:endParaRPr lang="en-US" sz="12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ipv6_interface_list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200" b="1" dirty="0">
                <a:latin typeface="Courier" pitchFamily="2" charset="0"/>
                <a:ea typeface="Courier New" panose="02070309020205020404" pitchFamily="49" charset="0"/>
              </a:rPr>
              <a:t>[ </a:t>
            </a:r>
            <a:r>
              <a:rPr lang="en-US" sz="1200" i="1" dirty="0">
                <a:latin typeface="Courier" pitchFamily="2" charset="0"/>
                <a:ea typeface="Courier New" panose="02070309020205020404" pitchFamily="49" charset="0"/>
              </a:rPr>
              <a:t>List of commands </a:t>
            </a:r>
            <a:r>
              <a:rPr lang="en-US" sz="1200" b="1" dirty="0">
                <a:latin typeface="Courier" pitchFamily="2" charset="0"/>
                <a:ea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config_file</a:t>
            </a:r>
            <a:r>
              <a:rPr lang="en-US" sz="12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= </a:t>
            </a:r>
            <a:r>
              <a:rPr lang="en-US" sz="1200" b="1" dirty="0">
                <a:latin typeface="Courier" pitchFamily="2" charset="0"/>
                <a:ea typeface="Courier New" panose="02070309020205020404" pitchFamily="49" charset="0"/>
              </a:rPr>
              <a:t>'r1-ipv6-config.txt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'</a:t>
            </a:r>
            <a:endParaRPr lang="en-US" sz="1200" b="1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00B0F0"/>
              </a:solidFill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</a:t>
            </a:r>
            <a:r>
              <a:rPr lang="en-US" sz="12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onnection </a:t>
            </a:r>
            <a:r>
              <a:rPr lang="en-US" sz="1200" dirty="0">
                <a:effectLst/>
                <a:latin typeface="Courier" pitchFamily="2" charset="0"/>
                <a:ea typeface="Courier New" panose="02070309020205020404" pitchFamily="49" charset="0"/>
              </a:rPr>
              <a:t>= </a:t>
            </a:r>
            <a:r>
              <a:rPr lang="en-US" sz="12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2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2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2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200" b="1" dirty="0">
                <a:effectLst/>
                <a:latin typeface="Courier" pitchFamily="2" charset="0"/>
                <a:ea typeface="Courier New" panose="02070309020205020404" pitchFamily="49" charset="0"/>
              </a:rPr>
              <a:t>='192.168.1.1’, </a:t>
            </a:r>
            <a:r>
              <a:rPr lang="en-US" sz="12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2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2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2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12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username='admin’,</a:t>
            </a:r>
            <a:r>
              <a:rPr lang="en-US" sz="1200" b="1" dirty="0"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200" b="1" dirty="0">
                <a:effectLst/>
                <a:latin typeface="Courier" pitchFamily="2" charset="0"/>
                <a:ea typeface="Courier New" panose="02070309020205020404" pitchFamily="49" charset="0"/>
              </a:rPr>
              <a:t>password=</a:t>
            </a:r>
            <a:r>
              <a:rPr lang="en-US" sz="1200" b="1" dirty="0">
                <a:latin typeface="Courier" pitchFamily="2" charset="0"/>
                <a:ea typeface="Courier New" panose="02070309020205020404" pitchFamily="49" charset="0"/>
              </a:rPr>
              <a:t>'cisco’, secret='class’)</a:t>
            </a:r>
            <a:endParaRPr lang="en-US" sz="12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200" b="1" dirty="0">
                <a:latin typeface="Courier" pitchFamily="2" charset="0"/>
                <a:ea typeface="Courier New" panose="02070309020205020404" pitchFamily="49" charset="0"/>
              </a:rPr>
              <a:t>('show </a:t>
            </a:r>
            <a:r>
              <a:rPr lang="en-US" sz="1200" b="1" dirty="0" err="1"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200" b="1" dirty="0">
                <a:latin typeface="Courier" pitchFamily="2" charset="0"/>
                <a:ea typeface="Courier New" panose="02070309020205020404" pitchFamily="49" charset="0"/>
              </a:rPr>
              <a:t> interface brief'))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send_command_expect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200" b="1" dirty="0">
                <a:latin typeface="Courier" pitchFamily="2" charset="0"/>
                <a:ea typeface="Courier New" panose="02070309020205020404" pitchFamily="49" charset="0"/>
              </a:rPr>
              <a:t>'copy run start’, </a:t>
            </a:r>
            <a:r>
              <a:rPr lang="en-US" sz="1200" b="1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expect_string</a:t>
            </a:r>
            <a:r>
              <a:rPr lang="en-US" sz="1200" b="1" dirty="0">
                <a:latin typeface="Courier" pitchFamily="2" charset="0"/>
                <a:ea typeface="Courier New" panose="02070309020205020404" pitchFamily="49" charset="0"/>
              </a:rPr>
              <a:t>=‘filename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'))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2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enable</a:t>
            </a:r>
            <a:r>
              <a:rPr lang="en-US" sz="1200" dirty="0">
                <a:effectLst/>
                <a:latin typeface="Courier" pitchFamily="2" charset="0"/>
                <a:ea typeface="Courier New" panose="02070309020205020404" pitchFamily="49" charset="0"/>
              </a:rPr>
              <a:t>()                                    # Privileged 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e</a:t>
            </a:r>
            <a:r>
              <a:rPr lang="en-US" sz="1200" dirty="0">
                <a:effectLst/>
                <a:latin typeface="Courier" pitchFamily="2" charset="0"/>
                <a:ea typeface="Courier New" panose="02070309020205020404" pitchFamily="49" charset="0"/>
              </a:rPr>
              <a:t>xec mode</a:t>
            </a:r>
            <a:endParaRPr lang="en-US" sz="12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config_mode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()                               # Global config mode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200" b="1" dirty="0">
                <a:latin typeface="Courier" pitchFamily="2" charset="0"/>
                <a:ea typeface="Courier New" panose="02070309020205020404" pitchFamily="49" charset="0"/>
              </a:rPr>
              <a:t>'access-list 1 permit any'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)    # Global configuration command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exit_config_mode</a:t>
            </a:r>
            <a:r>
              <a:rPr lang="en-US" sz="1200" dirty="0">
                <a:latin typeface="Courier" pitchFamily="2" charset="0"/>
                <a:ea typeface="Courier New" panose="02070309020205020404" pitchFamily="49" charset="0"/>
              </a:rPr>
              <a:t>()                          # Exit global config mode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Arial" panose="020B0604020202020204" pitchFamily="34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Arial" panose="020B0604020202020204" pitchFamily="34" charset="0"/>
              </a:rPr>
              <a:t>send_config_set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(</a:t>
            </a:r>
            <a:r>
              <a:rPr lang="en-US" sz="1200" dirty="0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ipv6_interface_list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)        # Send commands from a list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connection.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Arial" panose="020B0604020202020204" pitchFamily="34" charset="0"/>
              </a:rPr>
              <a:t>send_config_from_file</a:t>
            </a:r>
            <a:r>
              <a:rPr lang="en-US" sz="1200" dirty="0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config_file</a:t>
            </a:r>
            <a:r>
              <a:rPr lang="en-US" sz="1200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)          </a:t>
            </a:r>
            <a:r>
              <a:rPr lang="en-US" sz="1200">
                <a:latin typeface="Courier" pitchFamily="2" charset="0"/>
                <a:ea typeface="Arial" panose="020B0604020202020204" pitchFamily="34" charset="0"/>
              </a:rPr>
              <a:t># 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Send commands from a file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00B0F0"/>
                </a:solidFill>
                <a:latin typeface="Courier" pitchFamily="2" charset="0"/>
                <a:ea typeface="Arial" panose="020B0604020202020204" pitchFamily="34" charset="0"/>
              </a:rPr>
              <a:t>connection</a:t>
            </a:r>
            <a:r>
              <a:rPr lang="en-US" sz="1200" dirty="0" err="1">
                <a:latin typeface="Courier" pitchFamily="2" charset="0"/>
                <a:ea typeface="Arial" panose="020B0604020202020204" pitchFamily="34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Arial" panose="020B0604020202020204" pitchFamily="34" charset="0"/>
              </a:rPr>
              <a:t>save_config</a:t>
            </a:r>
            <a:r>
              <a:rPr lang="en-US" sz="1200" dirty="0">
                <a:latin typeface="Courier" pitchFamily="2" charset="0"/>
                <a:ea typeface="Arial" panose="020B0604020202020204" pitchFamily="34" charset="0"/>
              </a:rPr>
              <a:t>()                               # Same as 'copy run start'</a:t>
            </a:r>
            <a:endParaRPr lang="en-US" sz="1200" dirty="0">
              <a:solidFill>
                <a:srgbClr val="00B0F0"/>
              </a:solidFill>
              <a:latin typeface="Courier" pitchFamily="2" charset="0"/>
              <a:ea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2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200" dirty="0">
                <a:effectLst/>
                <a:latin typeface="Courier" pitchFamily="2" charset="0"/>
                <a:ea typeface="Courier New" panose="02070309020205020404" pitchFamily="49" charset="0"/>
              </a:rPr>
              <a:t>()                                # Close SSH connection</a:t>
            </a:r>
            <a:endParaRPr lang="en-US" sz="12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B71D5A7-4AE7-4D00-5C3E-D9159C59DE98}"/>
              </a:ext>
            </a:extLst>
          </p:cNvPr>
          <p:cNvSpPr/>
          <p:nvPr/>
        </p:nvSpPr>
        <p:spPr>
          <a:xfrm>
            <a:off x="7080827" y="0"/>
            <a:ext cx="2012373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Summary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0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1" y="148446"/>
            <a:ext cx="9016677" cy="4846608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Our first 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program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800" dirty="0">
              <a:solidFill>
                <a:srgbClr val="00B050"/>
              </a:solidFill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 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='192.168.1.1',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username='admin',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password='cisco’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 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'show 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interface brief'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 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21F128A-3D5D-109A-C424-E54173B7898F}"/>
              </a:ext>
            </a:extLst>
          </p:cNvPr>
          <p:cNvSpPr/>
          <p:nvPr/>
        </p:nvSpPr>
        <p:spPr>
          <a:xfrm>
            <a:off x="4996873" y="0"/>
            <a:ext cx="4096328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And you can start right here…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21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398786-0D6F-208A-C9FD-980768AA1B0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51140" y="2583132"/>
            <a:ext cx="0" cy="206506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77A354-C571-09C8-2249-30201E5C1705}"/>
              </a:ext>
            </a:extLst>
          </p:cNvPr>
          <p:cNvSpPr/>
          <p:nvPr/>
        </p:nvSpPr>
        <p:spPr>
          <a:xfrm>
            <a:off x="252240" y="3983368"/>
            <a:ext cx="3730255" cy="486888"/>
          </a:xfrm>
          <a:prstGeom prst="rect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9F6E80-E110-164B-3652-95EF2F5A3B63}"/>
              </a:ext>
            </a:extLst>
          </p:cNvPr>
          <p:cNvSpPr/>
          <p:nvPr/>
        </p:nvSpPr>
        <p:spPr>
          <a:xfrm>
            <a:off x="266860" y="1976399"/>
            <a:ext cx="1168560" cy="606733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Netmiko</a:t>
            </a:r>
            <a:endParaRPr lang="en-US" dirty="0"/>
          </a:p>
          <a:p>
            <a:pPr algn="ctr"/>
            <a:r>
              <a:rPr lang="en-US" sz="1400" dirty="0"/>
              <a:t>(Start Here)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318DC2-C929-5ECB-8F71-115DF6576E1D}"/>
              </a:ext>
            </a:extLst>
          </p:cNvPr>
          <p:cNvSpPr/>
          <p:nvPr/>
        </p:nvSpPr>
        <p:spPr>
          <a:xfrm>
            <a:off x="1539430" y="3380708"/>
            <a:ext cx="7463165" cy="486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Structured Data</a:t>
            </a:r>
          </a:p>
          <a:p>
            <a:pPr algn="ctr"/>
            <a:r>
              <a:rPr lang="en-US" dirty="0"/>
              <a:t>JSON-YAML-XML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A83529-20AC-DA69-7C67-8571A2CA233B}"/>
              </a:ext>
            </a:extLst>
          </p:cNvPr>
          <p:cNvSpPr/>
          <p:nvPr/>
        </p:nvSpPr>
        <p:spPr>
          <a:xfrm>
            <a:off x="4165621" y="1976399"/>
            <a:ext cx="1364531" cy="602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Ansible</a:t>
            </a:r>
          </a:p>
          <a:p>
            <a:pPr algn="ctr"/>
            <a:r>
              <a:rPr lang="en-US" sz="1400" dirty="0"/>
              <a:t>(YAML, Python)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7ABC6-B57D-4427-24A7-258EAD8DD94E}"/>
              </a:ext>
            </a:extLst>
          </p:cNvPr>
          <p:cNvSpPr/>
          <p:nvPr/>
        </p:nvSpPr>
        <p:spPr>
          <a:xfrm>
            <a:off x="1539430" y="1976399"/>
            <a:ext cx="1235432" cy="606733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NAPALM</a:t>
            </a:r>
          </a:p>
          <a:p>
            <a:pPr algn="ctr"/>
            <a:r>
              <a:rPr lang="en-US" sz="1400" dirty="0"/>
              <a:t>(Intermediate)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19E89A-A6AF-DE02-B833-71EF7D75E76D}"/>
              </a:ext>
            </a:extLst>
          </p:cNvPr>
          <p:cNvSpPr/>
          <p:nvPr/>
        </p:nvSpPr>
        <p:spPr>
          <a:xfrm>
            <a:off x="252240" y="4580641"/>
            <a:ext cx="5277911" cy="486888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Cisco IOS or XR/XE/NX-OS</a:t>
            </a:r>
          </a:p>
          <a:p>
            <a:pPr algn="ctr"/>
            <a:r>
              <a:rPr lang="en-US" dirty="0"/>
              <a:t>+ SSH (Telnet)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16FF06-BFAD-0C1E-C006-8E9404939ED9}"/>
              </a:ext>
            </a:extLst>
          </p:cNvPr>
          <p:cNvSpPr/>
          <p:nvPr/>
        </p:nvSpPr>
        <p:spPr>
          <a:xfrm>
            <a:off x="5739849" y="4580641"/>
            <a:ext cx="3262743" cy="486888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Cisco XR/XE/NX-OS </a:t>
            </a:r>
          </a:p>
          <a:p>
            <a:pPr algn="ctr"/>
            <a:r>
              <a:rPr lang="en-US" dirty="0"/>
              <a:t>+ API support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E120F8-B5AD-DA4C-E267-1B955CE84BF8}"/>
              </a:ext>
            </a:extLst>
          </p:cNvPr>
          <p:cNvSpPr/>
          <p:nvPr/>
        </p:nvSpPr>
        <p:spPr>
          <a:xfrm>
            <a:off x="5739850" y="1975100"/>
            <a:ext cx="1499390" cy="582598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NETCONF</a:t>
            </a:r>
          </a:p>
          <a:p>
            <a:pPr algn="ctr"/>
            <a:r>
              <a:rPr lang="en-US" dirty="0"/>
              <a:t>(XML)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4CBB7A-3E60-6B00-5D54-8E2DF698137A}"/>
              </a:ext>
            </a:extLst>
          </p:cNvPr>
          <p:cNvSpPr/>
          <p:nvPr/>
        </p:nvSpPr>
        <p:spPr>
          <a:xfrm>
            <a:off x="7434689" y="1984522"/>
            <a:ext cx="1499397" cy="582598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RESTCONF</a:t>
            </a:r>
          </a:p>
          <a:p>
            <a:pPr algn="ctr"/>
            <a:r>
              <a:rPr lang="en-US" dirty="0"/>
              <a:t>(JSON/XML)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1367E-B5C7-C582-3B2E-180C0D22F74A}"/>
              </a:ext>
            </a:extLst>
          </p:cNvPr>
          <p:cNvSpPr/>
          <p:nvPr/>
        </p:nvSpPr>
        <p:spPr>
          <a:xfrm>
            <a:off x="5739852" y="2715244"/>
            <a:ext cx="3194232" cy="4868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EB7A8E-DF44-060C-EAEA-DD11FE40F5E7}"/>
              </a:ext>
            </a:extLst>
          </p:cNvPr>
          <p:cNvSpPr/>
          <p:nvPr/>
        </p:nvSpPr>
        <p:spPr>
          <a:xfrm>
            <a:off x="5739849" y="3979557"/>
            <a:ext cx="3262743" cy="486888"/>
          </a:xfrm>
          <a:prstGeom prst="rect">
            <a:avLst/>
          </a:prstGeom>
          <a:solidFill>
            <a:srgbClr val="FF93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B7D47E-C7AE-09FA-3511-DDB63D6770EB}"/>
              </a:ext>
            </a:extLst>
          </p:cNvPr>
          <p:cNvSpPr txBox="1"/>
          <p:nvPr/>
        </p:nvSpPr>
        <p:spPr>
          <a:xfrm>
            <a:off x="1420736" y="1712079"/>
            <a:ext cx="139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Generic commands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7BB912-1B53-E491-C6FE-AC8218B153AD}"/>
              </a:ext>
            </a:extLst>
          </p:cNvPr>
          <p:cNvSpPr txBox="1"/>
          <p:nvPr/>
        </p:nvSpPr>
        <p:spPr>
          <a:xfrm>
            <a:off x="4227170" y="1524898"/>
            <a:ext cx="111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IOS commands</a:t>
            </a:r>
          </a:p>
          <a:p>
            <a:pPr algn="ctr"/>
            <a:r>
              <a:rPr lang="en-US" sz="1200" dirty="0"/>
              <a:t>+  Inventory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C834CB-640F-93E6-B8EE-C0028EA3BD8D}"/>
              </a:ext>
            </a:extLst>
          </p:cNvPr>
          <p:cNvSpPr txBox="1"/>
          <p:nvPr/>
        </p:nvSpPr>
        <p:spPr>
          <a:xfrm>
            <a:off x="5734893" y="1586140"/>
            <a:ext cx="14305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NETCONF RPC (SSH)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7B012E-2F76-F08E-D087-669C5DD06BCC}"/>
              </a:ext>
            </a:extLst>
          </p:cNvPr>
          <p:cNvSpPr txBox="1"/>
          <p:nvPr/>
        </p:nvSpPr>
        <p:spPr>
          <a:xfrm>
            <a:off x="7464281" y="1575713"/>
            <a:ext cx="1405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REST API (Postman)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CA9233-7163-D8C1-C3A0-E921E3E508D2}"/>
              </a:ext>
            </a:extLst>
          </p:cNvPr>
          <p:cNvSpPr/>
          <p:nvPr/>
        </p:nvSpPr>
        <p:spPr>
          <a:xfrm>
            <a:off x="2835638" y="1976399"/>
            <a:ext cx="1146857" cy="602660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NORNIR</a:t>
            </a:r>
          </a:p>
          <a:p>
            <a:pPr algn="ctr"/>
            <a:r>
              <a:rPr lang="en-US" sz="1400" dirty="0"/>
              <a:t>(Advanced)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4F6B1F-7DC0-6EA0-3DE5-9CE96D3F33C8}"/>
              </a:ext>
            </a:extLst>
          </p:cNvPr>
          <p:cNvSpPr txBox="1"/>
          <p:nvPr/>
        </p:nvSpPr>
        <p:spPr>
          <a:xfrm>
            <a:off x="251365" y="1699400"/>
            <a:ext cx="1110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IOS commands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6FA71-5F6B-95DB-4F65-8653692D138E}"/>
              </a:ext>
            </a:extLst>
          </p:cNvPr>
          <p:cNvSpPr txBox="1"/>
          <p:nvPr/>
        </p:nvSpPr>
        <p:spPr>
          <a:xfrm>
            <a:off x="2627617" y="1524898"/>
            <a:ext cx="1512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Netmiko</a:t>
            </a:r>
            <a:r>
              <a:rPr lang="en-US" sz="1200" dirty="0"/>
              <a:t> or NAPALM</a:t>
            </a:r>
          </a:p>
          <a:p>
            <a:pPr algn="ctr"/>
            <a:r>
              <a:rPr lang="en-US" sz="1200" dirty="0"/>
              <a:t>+Inventory (Ansible)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C69F70-5884-EB36-1A93-F987CB4A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539" y="44150"/>
            <a:ext cx="3002872" cy="15301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D41C37-F9A8-1ECD-C796-BD9F746569A0}"/>
              </a:ext>
            </a:extLst>
          </p:cNvPr>
          <p:cNvSpPr/>
          <p:nvPr/>
        </p:nvSpPr>
        <p:spPr>
          <a:xfrm>
            <a:off x="4227170" y="3970689"/>
            <a:ext cx="1302981" cy="4868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342B0-8896-26EB-C6DE-39035DFFC113}"/>
              </a:ext>
            </a:extLst>
          </p:cNvPr>
          <p:cNvSpPr txBox="1"/>
          <p:nvPr/>
        </p:nvSpPr>
        <p:spPr>
          <a:xfrm>
            <a:off x="131932" y="260189"/>
            <a:ext cx="23462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 err="1">
                <a:effectLst/>
                <a:latin typeface="Söhne"/>
              </a:rPr>
              <a:t>Netmiko</a:t>
            </a:r>
            <a:r>
              <a:rPr lang="en-US" sz="1600" b="0" i="0" dirty="0">
                <a:effectLst/>
                <a:latin typeface="Söhne"/>
              </a:rPr>
              <a:t> offers a higher-level abstraction with features tailored specifically for network automation.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936332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3D5FDC-E8AF-57B6-F0B6-75108453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61" y="120727"/>
            <a:ext cx="7772400" cy="490204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A5339A-1221-E982-79A0-0C5A462CCD48}"/>
              </a:ext>
            </a:extLst>
          </p:cNvPr>
          <p:cNvSpPr/>
          <p:nvPr/>
        </p:nvSpPr>
        <p:spPr>
          <a:xfrm>
            <a:off x="5693636" y="-2"/>
            <a:ext cx="3450365" cy="396025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You are welcome to any of my Python networking programs.</a:t>
            </a:r>
          </a:p>
          <a:p>
            <a:r>
              <a:rPr lang="en-US" dirty="0">
                <a:solidFill>
                  <a:schemeClr val="tx1"/>
                </a:solidFill>
              </a:rPr>
              <a:t>Real-time, specific TCP/IP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YouTube: </a:t>
            </a:r>
            <a:r>
              <a:rPr lang="en-US" dirty="0">
                <a:solidFill>
                  <a:schemeClr val="tx1"/>
                </a:solidFill>
              </a:rPr>
              <a:t>What it does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: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One condition, same as I tell all my students…</a:t>
            </a:r>
          </a:p>
          <a:p>
            <a:r>
              <a:rPr lang="en-US" dirty="0">
                <a:solidFill>
                  <a:schemeClr val="tx1"/>
                </a:solidFill>
              </a:rPr>
              <a:t>You can’t criticize my code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</a:t>
            </a:r>
          </a:p>
          <a:p>
            <a:endParaRPr lang="en-US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b="1" i="1" dirty="0" err="1">
                <a:solidFill>
                  <a:schemeClr val="tx1"/>
                </a:solidFill>
                <a:sym typeface="Wingdings" pitchFamily="2" charset="2"/>
              </a:rPr>
              <a:t>Netmiko</a:t>
            </a:r>
            <a:r>
              <a:rPr lang="en-US" b="1" i="1" dirty="0">
                <a:solidFill>
                  <a:schemeClr val="tx1"/>
                </a:solidFill>
                <a:sym typeface="Wingdings" pitchFamily="2" charset="2"/>
              </a:rPr>
              <a:t> playlist and GitHub repository coming soon! (Will post of Facebook IPD)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A007E4F0-D0F9-C3E9-D449-3D9094B78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24">
            <a:extLst>
              <a:ext uri="{FF2B5EF4-FFF2-40B4-BE49-F238E27FC236}">
                <a16:creationId xmlns:a16="http://schemas.microsoft.com/office/drawing/2014/main" id="{2202AF5D-A8C1-1E37-BD75-EBF7E816E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8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E2B54-9098-EA9A-C055-D505C46D6434}"/>
              </a:ext>
            </a:extLst>
          </p:cNvPr>
          <p:cNvSpPr txBox="1"/>
          <p:nvPr/>
        </p:nvSpPr>
        <p:spPr>
          <a:xfrm>
            <a:off x="397565" y="84340"/>
            <a:ext cx="5565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https://www.linkedin.com/in/rick-graziani-4194674/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71CDD-D6CC-66F5-A8D8-CC90CD007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578655"/>
            <a:ext cx="6540500" cy="288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5DFBA-748E-AD33-30BF-A1CDDD4B12CF}"/>
              </a:ext>
            </a:extLst>
          </p:cNvPr>
          <p:cNvSpPr txBox="1"/>
          <p:nvPr/>
        </p:nvSpPr>
        <p:spPr>
          <a:xfrm>
            <a:off x="1570383" y="3805463"/>
            <a:ext cx="2221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graziani@cabrillo.edu</a:t>
            </a:r>
            <a:endParaRPr lang="en-US" dirty="0"/>
          </a:p>
          <a:p>
            <a:r>
              <a:rPr lang="en-US" dirty="0">
                <a:hlinkClick r:id="rId5"/>
              </a:rPr>
              <a:t>rgrazian@ucsc.edu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C0DB5-6D6A-7C13-4DA1-0E10A61BA9E7}"/>
              </a:ext>
            </a:extLst>
          </p:cNvPr>
          <p:cNvSpPr txBox="1"/>
          <p:nvPr/>
        </p:nvSpPr>
        <p:spPr>
          <a:xfrm>
            <a:off x="4313582" y="3359187"/>
            <a:ext cx="48304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Google Drive</a:t>
            </a:r>
          </a:p>
          <a:p>
            <a:r>
              <a:rPr lang="en-US" sz="1600" dirty="0">
                <a:hlinkClick r:id="rId6"/>
              </a:rPr>
              <a:t>https://drive.google.com/drive/folders/13-AlEJe-8seCXapQzfpAbci0aNEnlJn3?usp=drive_link</a:t>
            </a:r>
            <a:endParaRPr lang="en-US" sz="1600" dirty="0"/>
          </a:p>
          <a:p>
            <a:r>
              <a:rPr lang="en-US" sz="1600" dirty="0"/>
              <a:t>YouTube</a:t>
            </a:r>
            <a:endParaRPr lang="en-US" sz="1600" dirty="0">
              <a:hlinkClick r:id="rId7"/>
            </a:endParaRPr>
          </a:p>
          <a:p>
            <a:r>
              <a:rPr lang="en-US" sz="1600" dirty="0">
                <a:hlinkClick r:id="rId7"/>
              </a:rPr>
              <a:t>https://www.youtube.com/@rickgraziani6055/playlists</a:t>
            </a:r>
            <a:endParaRPr lang="en-US" sz="1600" dirty="0"/>
          </a:p>
          <a:p>
            <a:r>
              <a:rPr lang="en-US" sz="1600" dirty="0"/>
              <a:t>GitHub</a:t>
            </a:r>
          </a:p>
          <a:p>
            <a:r>
              <a:rPr lang="en-US" sz="1600" b="0" i="0" dirty="0">
                <a:solidFill>
                  <a:schemeClr val="accent6">
                    <a:lumMod val="75000"/>
                  </a:schemeClr>
                </a:solidFill>
                <a:effectLst/>
                <a:hlinkClick r:id="rId8"/>
              </a:rPr>
              <a:t>https://github.com/rigrazia?tab=repositories</a:t>
            </a:r>
            <a:endParaRPr lang="en-US" sz="1600" b="0" i="0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17515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98461-8EA2-D14E-B64D-1A9C39CFE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37" y="883277"/>
            <a:ext cx="7772400" cy="4260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AAEEFC-3575-D4BC-CA08-A6A97BB7DD49}"/>
              </a:ext>
            </a:extLst>
          </p:cNvPr>
          <p:cNvSpPr txBox="1"/>
          <p:nvPr/>
        </p:nvSpPr>
        <p:spPr>
          <a:xfrm>
            <a:off x="464418" y="9593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Netmiko</a:t>
            </a:r>
            <a:r>
              <a:rPr lang="en-US" dirty="0"/>
              <a:t> developed by Kirk Byers</a:t>
            </a:r>
          </a:p>
          <a:p>
            <a:r>
              <a:rPr lang="en-US" dirty="0">
                <a:hlinkClick r:id="rId3"/>
              </a:rPr>
              <a:t>https://github.com/ktbyers/netmiko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4913E-9611-C841-B396-225E3A7EA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0"/>
            <a:ext cx="1257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1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0"/>
            <a:ext cx="9016677" cy="5163930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rgbClr val="00B0F0"/>
              </a:solidFill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='192.168.1.1',</a:t>
            </a:r>
            <a:endParaRPr lang="en-US" sz="13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r>
              <a:rPr lang="en-US" sz="1300" b="1" dirty="0"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username='admin',</a:t>
            </a:r>
            <a:r>
              <a:rPr lang="en-US" sz="1300" b="1" dirty="0"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password=</a:t>
            </a:r>
            <a:r>
              <a:rPr lang="en-US" sz="1300" b="1" dirty="0">
                <a:latin typeface="Courier" pitchFamily="2" charset="0"/>
                <a:ea typeface="Courier New" panose="02070309020205020404" pitchFamily="49" charset="0"/>
              </a:rPr>
              <a:t>'cisco', secret='class')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rgbClr val="00B0F0"/>
              </a:solidFill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enable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()               # 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Required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: Privileged 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e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xec mode</a:t>
            </a:r>
            <a:endParaRPr lang="en-US" sz="13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rgbClr val="00B0F0"/>
              </a:solidFill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config_mode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()          # Global config mode – Not required for other sub-modes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exit_config_mode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()     # Exit global config mode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rgbClr val="00B0F0"/>
              </a:solidFill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interface_mode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()       # Followed by sending a list of interface commands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exit_interface_mode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()  # Exit interface mode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line_mode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()            # Followed by sending a list of VTY or con commands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exit_line_mode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()       # Exit line mode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86F7605-7EB2-67A5-FCF7-8C3CFC2207CE}"/>
              </a:ext>
            </a:extLst>
          </p:cNvPr>
          <p:cNvSpPr/>
          <p:nvPr/>
        </p:nvSpPr>
        <p:spPr>
          <a:xfrm>
            <a:off x="3477493" y="0"/>
            <a:ext cx="5666507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send_command_set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2400" dirty="0">
                <a:solidFill>
                  <a:schemeClr val="tx1"/>
                </a:solidFill>
              </a:rPr>
              <a:t>and other sub-modes</a:t>
            </a:r>
          </a:p>
        </p:txBody>
      </p:sp>
    </p:spTree>
    <p:extLst>
      <p:ext uri="{BB962C8B-B14F-4D97-AF65-F5344CB8AC3E}">
        <p14:creationId xmlns:p14="http://schemas.microsoft.com/office/powerpoint/2010/main" val="27199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" y="0"/>
            <a:ext cx="9016677" cy="5163930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3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rgbClr val="00B0F0"/>
              </a:solidFill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='192.168.1.1',</a:t>
            </a:r>
            <a:endParaRPr lang="en-US" sz="13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3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r>
              <a:rPr lang="en-US" sz="1300" b="1" dirty="0"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username='admin',</a:t>
            </a:r>
            <a:r>
              <a:rPr lang="en-US" sz="1300" b="1" dirty="0"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password=</a:t>
            </a:r>
            <a:r>
              <a:rPr lang="en-US" sz="1300" b="1" dirty="0">
                <a:latin typeface="Courier" pitchFamily="2" charset="0"/>
                <a:ea typeface="Courier New" panose="02070309020205020404" pitchFamily="49" charset="0"/>
              </a:rPr>
              <a:t>'cisco', secret='class')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rgbClr val="00B0F0"/>
              </a:solidFill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console_config_commands</a:t>
            </a:r>
            <a:r>
              <a:rPr lang="en-US" sz="13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= [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    'line con 0',            # Access the console line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    'logging synchronous'    # Enable synchronous logging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]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rgbClr val="00B0F0"/>
              </a:solidFill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enable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()               # </a:t>
            </a:r>
            <a:r>
              <a:rPr lang="en-US" sz="1300" b="1" dirty="0">
                <a:effectLst/>
                <a:latin typeface="Courier" pitchFamily="2" charset="0"/>
                <a:ea typeface="Courier New" panose="02070309020205020404" pitchFamily="49" charset="0"/>
              </a:rPr>
              <a:t>Required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: Privileged 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e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xec mode</a:t>
            </a:r>
            <a:endParaRPr lang="en-US" sz="1300" dirty="0"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line_mode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()            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output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send_config_set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console_config_commands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f"Configuration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 Output:\n{output}\n")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300" dirty="0" err="1">
                <a:solidFill>
                  <a:srgbClr val="00B0F0"/>
                </a:solidFill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latin typeface="Courier" pitchFamily="2" charset="0"/>
                <a:ea typeface="Courier New" panose="02070309020205020404" pitchFamily="49" charset="0"/>
              </a:rPr>
              <a:t>exit_line_mode</a:t>
            </a:r>
            <a:r>
              <a:rPr lang="en-US" sz="1300" dirty="0">
                <a:latin typeface="Courier" pitchFamily="2" charset="0"/>
                <a:ea typeface="Courier New" panose="02070309020205020404" pitchFamily="49" charset="0"/>
              </a:rPr>
              <a:t>()       # Exit line mode (optional here)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3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3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300" dirty="0">
                <a:effectLst/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3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7DBF21-F3F0-01FE-BDC5-637080459F21}"/>
              </a:ext>
            </a:extLst>
          </p:cNvPr>
          <p:cNvSpPr/>
          <p:nvPr/>
        </p:nvSpPr>
        <p:spPr>
          <a:xfrm>
            <a:off x="3477493" y="0"/>
            <a:ext cx="5666507" cy="53855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send_command_set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en-US" sz="2400" dirty="0">
                <a:solidFill>
                  <a:schemeClr val="tx1"/>
                </a:solidFill>
              </a:rPr>
              <a:t>and other sub-modes</a:t>
            </a:r>
          </a:p>
        </p:txBody>
      </p:sp>
    </p:spTree>
    <p:extLst>
      <p:ext uri="{BB962C8B-B14F-4D97-AF65-F5344CB8AC3E}">
        <p14:creationId xmlns:p14="http://schemas.microsoft.com/office/powerpoint/2010/main" val="276243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CB82EC-35E5-3B74-E503-F98C8748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566" y="3699361"/>
            <a:ext cx="3800433" cy="1430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39E44-C8CE-78F2-FB09-3BB4C3FB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06292" y="1216095"/>
            <a:ext cx="986310" cy="1083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EB02C1-7F5E-C7CB-4017-CE5A3886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08821" y="129728"/>
            <a:ext cx="986310" cy="10832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5DE2F-8D38-2369-3E33-0DD68700E9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8314" y="872478"/>
            <a:ext cx="4981866" cy="4271021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Students </a:t>
            </a:r>
            <a:r>
              <a:rPr lang="en-US" dirty="0"/>
              <a:t>with minimum knowledge of Python </a:t>
            </a:r>
            <a:r>
              <a:rPr lang="en-US" b="1" dirty="0"/>
              <a:t>get to do some cool coding!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Students</a:t>
            </a:r>
            <a:r>
              <a:rPr lang="en-US" dirty="0"/>
              <a:t> with even a very </a:t>
            </a:r>
            <a:r>
              <a:rPr lang="en-US" b="1" dirty="0"/>
              <a:t>limited knowledge of IOS,</a:t>
            </a:r>
            <a:r>
              <a:rPr lang="en-US" dirty="0"/>
              <a:t> </a:t>
            </a:r>
            <a:r>
              <a:rPr lang="en-US" b="1" dirty="0"/>
              <a:t>get to "program" routers/switches!</a:t>
            </a:r>
          </a:p>
          <a:p>
            <a:pPr lvl="1"/>
            <a:r>
              <a:rPr lang="en-US" dirty="0"/>
              <a:t>Uses </a:t>
            </a:r>
            <a:r>
              <a:rPr lang="en-US" u="sng" dirty="0"/>
              <a:t>Cisco IOS commands </a:t>
            </a:r>
            <a:r>
              <a:rPr lang="en-US" dirty="0"/>
              <a:t>(advantage for beginner)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Minimal Requirements: </a:t>
            </a:r>
            <a:r>
              <a:rPr lang="en-US" dirty="0"/>
              <a:t>Requires only Telnet or SSH connectivity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As you </a:t>
            </a:r>
            <a:r>
              <a:rPr lang="en-US" b="1" dirty="0"/>
              <a:t>grow with IOS </a:t>
            </a:r>
            <a:r>
              <a:rPr lang="en-US" dirty="0"/>
              <a:t>or as you </a:t>
            </a:r>
            <a:r>
              <a:rPr lang="en-US" b="1" dirty="0"/>
              <a:t>grow with Python</a:t>
            </a:r>
            <a:r>
              <a:rPr lang="en-US" dirty="0"/>
              <a:t> you </a:t>
            </a:r>
            <a:r>
              <a:rPr lang="en-US" u="sng" dirty="0"/>
              <a:t>can do more network automation with </a:t>
            </a:r>
            <a:r>
              <a:rPr lang="en-US" u="sng" dirty="0" err="1"/>
              <a:t>Netmiko</a:t>
            </a:r>
            <a:r>
              <a:rPr lang="en-US" u="sng" dirty="0"/>
              <a:t> (developed by Kirk Byers)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3E44D-808B-AF90-3A5E-1F710D6F7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405" y="229938"/>
            <a:ext cx="1863756" cy="808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6D630-B4C6-0932-D45F-5047A3462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782" y="1381975"/>
            <a:ext cx="1140494" cy="928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64384-9F63-4F14-0127-8BB4DFA45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180" y="3602376"/>
            <a:ext cx="986310" cy="427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29407-BDC3-5B10-2E67-3255792B8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566" y="4021190"/>
            <a:ext cx="672165" cy="5474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80B7E2-0B65-E128-F1D6-C15B04AE2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588" y="1088225"/>
            <a:ext cx="1502571" cy="1349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431031-1DA9-2903-AF16-D416614F2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926" y="30199"/>
            <a:ext cx="1082918" cy="1082918"/>
          </a:xfrm>
          <a:prstGeom prst="rect">
            <a:avLst/>
          </a:prstGeom>
        </p:spPr>
      </p:pic>
      <p:sp>
        <p:nvSpPr>
          <p:cNvPr id="18" name="Oval 23">
            <a:extLst>
              <a:ext uri="{FF2B5EF4-FFF2-40B4-BE49-F238E27FC236}">
                <a16:creationId xmlns:a16="http://schemas.microsoft.com/office/drawing/2014/main" id="{7F3EE5D5-4FBB-DB94-3355-72B783C9D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24">
            <a:extLst>
              <a:ext uri="{FF2B5EF4-FFF2-40B4-BE49-F238E27FC236}">
                <a16:creationId xmlns:a16="http://schemas.microsoft.com/office/drawing/2014/main" id="{5DB252BE-B620-03C3-86FA-3D9C6C141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EF6994-77D6-191D-36C6-C074BE8C9E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728" y="2653739"/>
            <a:ext cx="779138" cy="7791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DD208F-AAA3-59BC-3122-8D642001DC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1194" y="2760035"/>
            <a:ext cx="593889" cy="59388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EF5D6D-1156-11E3-135C-3328BC82DE83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6243866" y="3043308"/>
            <a:ext cx="1927328" cy="136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FFD70EA-75BA-3F63-69C4-0C37236CF81B}"/>
              </a:ext>
            </a:extLst>
          </p:cNvPr>
          <p:cNvSpPr txBox="1"/>
          <p:nvPr/>
        </p:nvSpPr>
        <p:spPr>
          <a:xfrm>
            <a:off x="6959028" y="2689365"/>
            <a:ext cx="822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SSH</a:t>
            </a:r>
          </a:p>
          <a:p>
            <a:pPr algn="ctr"/>
            <a:r>
              <a:rPr lang="en-US" sz="2000" dirty="0"/>
              <a:t>Telnet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9F1731-8B6D-F50D-C3F1-BB2AD566C950}"/>
              </a:ext>
            </a:extLst>
          </p:cNvPr>
          <p:cNvSpPr/>
          <p:nvPr/>
        </p:nvSpPr>
        <p:spPr>
          <a:xfrm>
            <a:off x="0" y="2909"/>
            <a:ext cx="3435927" cy="67425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Why </a:t>
            </a:r>
            <a:r>
              <a:rPr lang="en-US" sz="3200" dirty="0" err="1">
                <a:solidFill>
                  <a:srgbClr val="0070C0"/>
                </a:solidFill>
              </a:rPr>
              <a:t>Netmiko</a:t>
            </a:r>
            <a:r>
              <a:rPr lang="en-US" sz="3200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4347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C7C93B-5898-6A98-07DF-67391F644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25744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916163-4382-4C53-E5DC-80432230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428" y="2147108"/>
            <a:ext cx="3200621" cy="1662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D73450-33A5-297C-A906-124EFF96F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655" y="0"/>
            <a:ext cx="4245723" cy="5985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DCD4C-FCE9-0028-0CA0-223E046F4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516" y="699308"/>
            <a:ext cx="5308600" cy="144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65412-CFFF-0B39-086E-10BE3368C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9614" y="3900122"/>
            <a:ext cx="4954385" cy="1243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E4FCEE-A263-4F17-E924-D779D0021B23}"/>
              </a:ext>
            </a:extLst>
          </p:cNvPr>
          <p:cNvSpPr txBox="1"/>
          <p:nvPr/>
        </p:nvSpPr>
        <p:spPr>
          <a:xfrm>
            <a:off x="3984912" y="2117898"/>
            <a:ext cx="15345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Verdana" panose="020B0604030504040204" pitchFamily="34" charset="0"/>
              </a:rPr>
              <a:t>Ivan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Verdana" panose="020B0604030504040204" pitchFamily="34" charset="0"/>
              </a:rPr>
              <a:t>Pepelnjak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8AEFDE-966A-7EEA-02DB-EC8C64F77BF0}"/>
              </a:ext>
            </a:extLst>
          </p:cNvPr>
          <p:cNvSpPr/>
          <p:nvPr/>
        </p:nvSpPr>
        <p:spPr>
          <a:xfrm>
            <a:off x="2555356" y="20332"/>
            <a:ext cx="6573760" cy="3311344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i="0" dirty="0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“Do not underestimate the utility of the SSH </a:t>
            </a:r>
            <a:r>
              <a:rPr lang="en-US" sz="2400" b="0" i="0" dirty="0" err="1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Netmiko</a:t>
            </a:r>
            <a:r>
              <a:rPr lang="en-US" sz="2400" b="0" i="0" dirty="0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 library, as it’s </a:t>
            </a:r>
            <a:r>
              <a:rPr lang="en-US" sz="2400" b="0" i="0" u="sng" dirty="0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proven useful in providing a smooth transition from traditional network CLI management to network automation</a:t>
            </a:r>
            <a:r>
              <a:rPr lang="en-US" sz="2400" b="0" i="0" dirty="0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, and it’s </a:t>
            </a:r>
            <a:r>
              <a:rPr lang="en-US" sz="2400" b="0" i="0" u="sng" dirty="0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heavily used and developed</a:t>
            </a:r>
            <a:r>
              <a:rPr lang="en-US" sz="2400" b="0" i="0" dirty="0">
                <a:solidFill>
                  <a:srgbClr val="3D3B49"/>
                </a:solidFill>
                <a:effectLst/>
                <a:latin typeface="Noto serif" panose="02020600060500020200" pitchFamily="18" charset="0"/>
              </a:rPr>
              <a:t>”</a:t>
            </a:r>
            <a:endParaRPr lang="en-US" sz="2400" dirty="0"/>
          </a:p>
        </p:txBody>
      </p:sp>
      <p:pic>
        <p:nvPicPr>
          <p:cNvPr id="1026" name="Picture 2" descr="Network Programmability and Automation, 2nd Edition">
            <a:extLst>
              <a:ext uri="{FF2B5EF4-FFF2-40B4-BE49-F238E27FC236}">
                <a16:creationId xmlns:a16="http://schemas.microsoft.com/office/drawing/2014/main" id="{683D9146-5AC5-994C-721C-78E956AF1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48" y="-27877"/>
            <a:ext cx="2560104" cy="335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10DC6B-055E-CD5B-46A6-AC9E5B40AFE1}"/>
              </a:ext>
            </a:extLst>
          </p:cNvPr>
          <p:cNvSpPr/>
          <p:nvPr/>
        </p:nvSpPr>
        <p:spPr>
          <a:xfrm>
            <a:off x="3585172" y="3331677"/>
            <a:ext cx="5539195" cy="1839700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3D3B49"/>
                </a:solidFill>
                <a:latin typeface="Noto serif" panose="02020600060500020200" pitchFamily="18" charset="0"/>
              </a:rPr>
              <a:t>"</a:t>
            </a:r>
            <a:r>
              <a:rPr lang="en-US" sz="2000" b="1" dirty="0" err="1">
                <a:solidFill>
                  <a:srgbClr val="3D3B49"/>
                </a:solidFill>
                <a:latin typeface="Noto serif" panose="02020600060500020200" pitchFamily="18" charset="0"/>
              </a:rPr>
              <a:t>Netmiko</a:t>
            </a:r>
            <a:r>
              <a:rPr lang="en-US" sz="2000" dirty="0">
                <a:solidFill>
                  <a:srgbClr val="3D3B49"/>
                </a:solidFill>
                <a:latin typeface="Noto serif" panose="02020600060500020200" pitchFamily="18" charset="0"/>
              </a:rPr>
              <a:t> is a Python library built on top of </a:t>
            </a:r>
            <a:r>
              <a:rPr lang="en-US" sz="2000" dirty="0" err="1">
                <a:solidFill>
                  <a:srgbClr val="3D3B49"/>
                </a:solidFill>
                <a:latin typeface="Noto serif" panose="02020600060500020200" pitchFamily="18" charset="0"/>
              </a:rPr>
              <a:t>Paramiko</a:t>
            </a:r>
            <a:r>
              <a:rPr lang="en-US" sz="2000" dirty="0">
                <a:solidFill>
                  <a:srgbClr val="3D3B49"/>
                </a:solidFill>
                <a:latin typeface="Noto serif" panose="02020600060500020200" pitchFamily="18" charset="0"/>
              </a:rPr>
              <a:t> that addresses these problems. </a:t>
            </a:r>
            <a:r>
              <a:rPr lang="en-US" sz="2000" u="sng" dirty="0">
                <a:solidFill>
                  <a:srgbClr val="3D3B49"/>
                </a:solidFill>
                <a:latin typeface="Noto serif" panose="02020600060500020200" pitchFamily="18" charset="0"/>
              </a:rPr>
              <a:t>If you want to connect to a wide variety of network devices without losing your sanity </a:t>
            </a:r>
            <a:r>
              <a:rPr lang="en-US" sz="2000" b="1" u="sng" dirty="0" err="1">
                <a:solidFill>
                  <a:srgbClr val="3D3B49"/>
                </a:solidFill>
                <a:latin typeface="Noto serif" panose="02020600060500020200" pitchFamily="18" charset="0"/>
              </a:rPr>
              <a:t>Netmiko</a:t>
            </a:r>
            <a:r>
              <a:rPr lang="en-US" sz="2000" u="sng" dirty="0">
                <a:solidFill>
                  <a:srgbClr val="3D3B49"/>
                </a:solidFill>
                <a:latin typeface="Noto serif" panose="02020600060500020200" pitchFamily="18" charset="0"/>
              </a:rPr>
              <a:t> is your best bet."</a:t>
            </a:r>
            <a:endParaRPr lang="en-US" sz="2000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F26C53-CA37-5D5C-7A7C-B39E16F9C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005" y="3331676"/>
            <a:ext cx="3235400" cy="18118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7B5752-DC7A-BF53-5E55-5556ABBB86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80" y="3331676"/>
            <a:ext cx="1098404" cy="790518"/>
          </a:xfrm>
          <a:prstGeom prst="rect">
            <a:avLst/>
          </a:prstGeom>
        </p:spPr>
      </p:pic>
      <p:sp>
        <p:nvSpPr>
          <p:cNvPr id="16" name="Oval 23">
            <a:extLst>
              <a:ext uri="{FF2B5EF4-FFF2-40B4-BE49-F238E27FC236}">
                <a16:creationId xmlns:a16="http://schemas.microsoft.com/office/drawing/2014/main" id="{31D8791E-220A-101B-9464-944CEEF19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24">
            <a:extLst>
              <a:ext uri="{FF2B5EF4-FFF2-40B4-BE49-F238E27FC236}">
                <a16:creationId xmlns:a16="http://schemas.microsoft.com/office/drawing/2014/main" id="{CD65730B-D170-6B09-E59A-1A3B4BCC1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9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1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23" y="2238139"/>
            <a:ext cx="9016677" cy="2779218"/>
          </a:xfrm>
          <a:ln>
            <a:solidFill>
              <a:srgbClr val="0070C0"/>
            </a:solidFill>
          </a:ln>
        </p:spPr>
        <p:txBody>
          <a:bodyPr>
            <a:noAutofit/>
          </a:bodyPr>
          <a:lstStyle/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effectLst/>
                <a:latin typeface="Courier" pitchFamily="2" charset="0"/>
                <a:ea typeface="Courier New" panose="02070309020205020404" pitchFamily="49" charset="0"/>
              </a:rPr>
              <a:t> Install Python</a:t>
            </a:r>
          </a:p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>
                <a:latin typeface="Courier" pitchFamily="2" charset="0"/>
                <a:ea typeface="Courier New" panose="02070309020205020404" pitchFamily="49" charset="0"/>
              </a:rPr>
              <a:t> Install </a:t>
            </a:r>
            <a:r>
              <a:rPr lang="en-US" dirty="0" err="1"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ourier" pitchFamily="2" charset="0"/>
                <a:ea typeface="Courier New" panose="02070309020205020404" pitchFamily="49" charset="0"/>
              </a:rPr>
              <a:t>	 MacOS% </a:t>
            </a:r>
            <a:r>
              <a:rPr lang="en-US" b="1" dirty="0">
                <a:effectLst/>
                <a:latin typeface="Courier" pitchFamily="2" charset="0"/>
                <a:ea typeface="Courier New" panose="02070309020205020404" pitchFamily="49" charset="0"/>
              </a:rPr>
              <a:t>pip3 install </a:t>
            </a:r>
            <a:r>
              <a:rPr lang="en-US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b="1" dirty="0">
              <a:effectLst/>
              <a:latin typeface="Courier" pitchFamily="2" charset="0"/>
              <a:ea typeface="Courier New" panose="02070309020205020404" pitchFamily="49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" pitchFamily="2" charset="0"/>
                <a:ea typeface="Arial" panose="020B0604020202020204" pitchFamily="34" charset="0"/>
              </a:rPr>
              <a:t>3. Verify SSH/Telnet connectivity to device</a:t>
            </a:r>
            <a:endParaRPr lang="en-US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BD920-8423-7447-EC8E-25D2185E4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5" y="703067"/>
            <a:ext cx="1517186" cy="1517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571831-D2C1-06E7-0A5F-393E96237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67" y="955310"/>
            <a:ext cx="2335715" cy="1012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496EBC-688C-8AFB-4E4E-60008496D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862" y="1041728"/>
            <a:ext cx="1948442" cy="742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F340BA-B68E-CDD1-7E72-5201BFC1F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084" y="1041728"/>
            <a:ext cx="978800" cy="978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9DE714-E7F7-5B12-B024-75EE71E854F9}"/>
              </a:ext>
            </a:extLst>
          </p:cNvPr>
          <p:cNvSpPr/>
          <p:nvPr/>
        </p:nvSpPr>
        <p:spPr>
          <a:xfrm>
            <a:off x="0" y="2909"/>
            <a:ext cx="3435927" cy="67425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</a:rPr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25613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A55D6A-287C-8EB3-3ABF-D9E8D6503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301" y="0"/>
            <a:ext cx="6010699" cy="181554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0FCAB09-5367-3331-4E05-A0BC2321C5B7}"/>
              </a:ext>
            </a:extLst>
          </p:cNvPr>
          <p:cNvSpPr/>
          <p:nvPr/>
        </p:nvSpPr>
        <p:spPr>
          <a:xfrm>
            <a:off x="3046324" y="240777"/>
            <a:ext cx="1088354" cy="714720"/>
          </a:xfrm>
          <a:prstGeom prst="ellipse">
            <a:avLst/>
          </a:prstGeom>
          <a:noFill/>
          <a:ln w="34925"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C279B-6B6B-C638-2525-A29714E5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82972"/>
            <a:ext cx="4294598" cy="32209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2D1F90-4FE1-42AC-E6DE-D3650EA67F2B}"/>
              </a:ext>
            </a:extLst>
          </p:cNvPr>
          <p:cNvSpPr txBox="1">
            <a:spLocks/>
          </p:cNvSpPr>
          <p:nvPr/>
        </p:nvSpPr>
        <p:spPr>
          <a:xfrm>
            <a:off x="4381575" y="1815548"/>
            <a:ext cx="4515845" cy="3288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Setup</a:t>
            </a:r>
          </a:p>
          <a:p>
            <a:r>
              <a:rPr lang="en-US" dirty="0"/>
              <a:t>Routers and switches preconfigured</a:t>
            </a:r>
          </a:p>
          <a:p>
            <a:r>
              <a:rPr lang="en-US" dirty="0"/>
              <a:t>IPv4 static routes for reachability</a:t>
            </a:r>
          </a:p>
          <a:p>
            <a:r>
              <a:rPr lang="en-US" dirty="0"/>
              <a:t>Can SSH to any device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170CAC-6662-A224-06CC-638A96FCD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200" y="240777"/>
            <a:ext cx="16002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246286-1C02-D6C4-340C-EAC3064469FB}"/>
              </a:ext>
            </a:extLst>
          </p:cNvPr>
          <p:cNvSpPr txBox="1"/>
          <p:nvPr/>
        </p:nvSpPr>
        <p:spPr>
          <a:xfrm>
            <a:off x="1900277" y="1479928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946734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6FBA-BB4D-2E71-881C-70E0AF08F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1" y="148446"/>
            <a:ext cx="9016677" cy="4846608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# Our first 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program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030A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import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endParaRPr lang="en-US" sz="1800" dirty="0">
              <a:solidFill>
                <a:srgbClr val="00B050"/>
              </a:solidFill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 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 = </a:t>
            </a:r>
            <a:r>
              <a:rPr lang="en-US" sz="1800" dirty="0" err="1">
                <a:solidFill>
                  <a:srgbClr val="00B05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netmiko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ConnectHandler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='192.168.1.1',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username='admin',</a:t>
            </a:r>
            <a:endParaRPr lang="en-US" sz="1800" b="1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                                   password='cisco’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 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print(</a:t>
            </a: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send_command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'show 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ip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 interface brief'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))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 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B0F0"/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connection</a:t>
            </a:r>
            <a:r>
              <a:rPr lang="en-US" sz="1800" dirty="0" err="1">
                <a:effectLst/>
                <a:latin typeface="Courier" pitchFamily="2" charset="0"/>
                <a:ea typeface="Courier New" panose="02070309020205020404" pitchFamily="49" charset="0"/>
              </a:rPr>
              <a:t>.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ourier" pitchFamily="2" charset="0"/>
                <a:ea typeface="Courier New" panose="02070309020205020404" pitchFamily="49" charset="0"/>
              </a:rPr>
              <a:t>disconnect</a:t>
            </a:r>
            <a:r>
              <a:rPr lang="en-US" sz="1800" dirty="0">
                <a:effectLst/>
                <a:latin typeface="Courier" pitchFamily="2" charset="0"/>
                <a:ea typeface="Courier New" panose="02070309020205020404" pitchFamily="49" charset="0"/>
              </a:rPr>
              <a:t>()</a:t>
            </a:r>
            <a:endParaRPr lang="en-US" sz="1800" dirty="0">
              <a:effectLst/>
              <a:latin typeface="Courier" pitchFamily="2" charset="0"/>
              <a:ea typeface="Arial" panose="020B0604020202020204" pitchFamily="34" charset="0"/>
            </a:endParaRPr>
          </a:p>
        </p:txBody>
      </p:sp>
      <p:sp>
        <p:nvSpPr>
          <p:cNvPr id="2" name="Oval 23">
            <a:extLst>
              <a:ext uri="{FF2B5EF4-FFF2-40B4-BE49-F238E27FC236}">
                <a16:creationId xmlns:a16="http://schemas.microsoft.com/office/drawing/2014/main" id="{3DF28FBB-ED17-AFA2-D280-F27CBAC6F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24">
            <a:extLst>
              <a:ext uri="{FF2B5EF4-FFF2-40B4-BE49-F238E27FC236}">
                <a16:creationId xmlns:a16="http://schemas.microsoft.com/office/drawing/2014/main" id="{D42CED31-C944-6A68-71D0-38D0255BD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921251"/>
            <a:ext cx="177800" cy="1651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17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D8C435-CBFB-CFAB-8EB2-8D298327F576}"/>
              </a:ext>
            </a:extLst>
          </p:cNvPr>
          <p:cNvSpPr txBox="1"/>
          <p:nvPr/>
        </p:nvSpPr>
        <p:spPr>
          <a:xfrm>
            <a:off x="4531325" y="4301554"/>
            <a:ext cx="432041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Note: For telnet, use:</a:t>
            </a:r>
          </a:p>
          <a:p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device_type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='</a:t>
            </a:r>
            <a:r>
              <a:rPr lang="en-US" sz="1800" b="1" dirty="0" err="1">
                <a:effectLst/>
                <a:latin typeface="Courier" pitchFamily="2" charset="0"/>
                <a:ea typeface="Courier New" panose="02070309020205020404" pitchFamily="49" charset="0"/>
              </a:rPr>
              <a:t>cisco_ios_telnet</a:t>
            </a:r>
            <a:r>
              <a:rPr lang="en-US" sz="1800" b="1" dirty="0">
                <a:effectLst/>
                <a:latin typeface="Courier" pitchFamily="2" charset="0"/>
                <a:ea typeface="Courier New" panose="02070309020205020404" pitchFamily="49" charset="0"/>
              </a:rPr>
              <a:t>'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92B5835-49CE-A9C1-FE86-3697DF7B6AE9}"/>
              </a:ext>
            </a:extLst>
          </p:cNvPr>
          <p:cNvSpPr/>
          <p:nvPr/>
        </p:nvSpPr>
        <p:spPr>
          <a:xfrm>
            <a:off x="4403325" y="0"/>
            <a:ext cx="4677014" cy="887767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Can you figure out what this does?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It really is that easy!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513F69A0-3702-C4B1-B3B3-AD397E46F2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85609" y="2953181"/>
            <a:ext cx="2241064" cy="491194"/>
          </a:xfrm>
          <a:prstGeom prst="bentConnector3">
            <a:avLst>
              <a:gd name="adj1" fmla="val 9991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3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48481</TotalTime>
  <Words>4151</Words>
  <Application>Microsoft Macintosh PowerPoint</Application>
  <PresentationFormat>On-screen Show (16:9)</PresentationFormat>
  <Paragraphs>660</Paragraphs>
  <Slides>44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Courier</vt:lpstr>
      <vt:lpstr>Lucida Grande</vt:lpstr>
      <vt:lpstr>Noto serif</vt:lpstr>
      <vt:lpstr>Söhne</vt:lpstr>
      <vt:lpstr>Verdana</vt:lpstr>
      <vt:lpstr>Office Theme</vt:lpstr>
      <vt:lpstr>Network Programmability using Netmiko for those New to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ideas for those familiar with some of this… (Otherwise, ignore this )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Graziani</dc:creator>
  <cp:lastModifiedBy>Rick Graziani</cp:lastModifiedBy>
  <cp:revision>1695</cp:revision>
  <cp:lastPrinted>2019-04-30T16:41:33Z</cp:lastPrinted>
  <dcterms:created xsi:type="dcterms:W3CDTF">2018-03-29T15:17:20Z</dcterms:created>
  <dcterms:modified xsi:type="dcterms:W3CDTF">2023-11-30T21:13:39Z</dcterms:modified>
</cp:coreProperties>
</file>